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Default Extension="fntdata" ContentType="application/x-fontdata"/>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embeddedFontLst>
    <p:embeddedFont>
      <p:font typeface="Nunito Sans" pitchFamily="34" charset="0"/>
      <p:regular r:id="rId22"/>
      <p:bold r:id="rId23"/>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Boas-vindas. Hoje vamos olhar para Apocalipse 12.7-12. Sugestão: leia os seis versículos em voz alta antes de começar. Na aula passada vimos a mulher, o dragão e o Filho (12.1-6). Agora o texto mostra uma batalha no céu: o arcanjo Miguel e seus anjos lutam contra o dragão, e o dragão perde o seu lugar. Depois vem um hino, uma voz forte no céu que explica o que essa vitória significa para nós. A mensagem central: Satanás não é rival de Deus, já foi derrotado, não pode mais nos acusar diante de Deus, e o povo de Deus vence pelo sangue do Cordeiro. A fúria dele é a fúria de quem sabe que tem pouco tempo.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 aula passada, o versículo 4 disse que a cauda do dragão "arrastava a terça parte das estrelas do céu, lançando-as sobre a terra". As estrelas, no Apocalipse, são anjos. Ali vimos a rebelião do ponto de vista do dragão. Agora, nos versículos 7 a 9, João conta a história inteira: houve guerra no céu, e o dragão perdeu. A passagem tem duas partes. Primeiro a narrativa da batalha (7-9). Depois um hino (10-12). No Apocalipse, os hinos funcionam como o coro de uma peça de teatro: eles não só celebram, mas explicam o sentido do que acabou de acontecer. Jesus falou dessa queda quando os setenta voltaram da missão: "Eu vi Satanás cair do céu como um raio" (Lc 10.18).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Uma pergunta natural: quando aconteceu essa guerra? Há três respostas principais. 1) No princípio: é a queda original de Satanás e dos anjos rebeldes, antes da história humana. A tradição judaica contava essa queda, e Jesus disse: "Eu vi Satanás cair do céu como um raio" (Lc 10.18). 2) Na cruz: muitos estudiosos entendem que a derrota do dragão é a mesma vitória do Cordeiro (5.5,6), na morte e ressurreição de Jesus. Jesus disse, pouco antes da cruz: "o seu príncipe será expulso agora" (Jo 12.31). E Paulo: "na mesma cruz triunfou sobre eles" (Cl 2.15). 3) No fim: outros situam a batalha no início da perseguição final, antes do aparecimento da besta no capítulo 13. O texto bíblico nos dá a entender que os três momentos estão entrelaçados neste capítulo. A imagem vem da queda original, mas aponta também para a cruz e para o fim. É o "já e ainda não": Satanás já é um inimigo derrotado, mas a sua destruição completa ainda virá.</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Um detalhe muito importante: quem luta contra o dragão não é Deus, é Miguel. A Bíblia não ensina um dualismo, como se houvesse dois deuses iguais, um bom e um mau, disputando o mundo. Satanás é uma criatura, e o adversário à altura dele é um arcanjo, que é mais forte que ele. No Antigo Testamento, Miguel aparece só em Daniel. Em Daniel 10.13 ele é "um dos maiores príncipes" e luta contra "o príncipe do reino da Pérsia", provavelmente um anjo mau por trás daquele império. Em Daniel 12.1 ele é "o grande príncipe" que se levanta "a favor dos filhos do teu povo" e livra "todo aquele cujo nome estiver escrito no livro". No Novo Testamento, Judas 9 mostra Miguel disputando com o Diabo pelo corpo de Moisés, e dizendo apenas: "O Senhor te repreenda!". Miguel é, portanto, o guerreiro e protetor do povo de Deus. Repare também que o texto diz "seus anjos" dos dois lados: há um exército do céu e há os anjos que seguiram o dragão.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versículo 7 diz que os dois lados fizeram guerra: Miguel atacou, e o dragão reagiu. Mas o resultado vem em poucas palavras: "estes não prevaleceram". Satanás não foi páreo para Miguel. Há um contraste bonito com Daniel 7.21. Lá, o pequeno chifre, a besta, "fazia guerra contra os santos e prevalecia contra eles". Em Apocalipse 13.7 a besta também vencerá os santos por um tempo. Mas aqui, no céu, quem não prevalece é o dragão. A vitória que ele consegue sobre os santos é só sobre o corpo e é passageira; a derrota dele é definitiva. A expressão "perderam seu lugar no céu" lembra Daniel 2.35, onde a pedra destrói os reinos do mundo e o vento os leva "sem deixar nenhum vestígio". E o verbo "foi expulso" está na voz passiva: é Deus quem age por trás de Miguel. Este é um tema que atravessa o Apocalipse: Satanás tem poder, mas é um poder passageiro. Ele é "o deus deste século" (2Co 4.4), mas é um inimigo derrotado, e a sua condenação é certa.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versículo 9 traz a descrição mais completa do Diabo em todo o Novo Testamento. 1) "O grande dragão" retoma o versículo 3 e o monstro do caos do Antigo Testamento, o Leviatã que Deus promete castigar (Is 27.1). 2) "A antiga serpente" o identifica com a serpente que enganou Eva no jardim. Em Gênesis 3.1 ela é o mais astuto dos animais, e essa astúcia que engana se torna a marca da serpente em toda a Bíblia. Gênesis 3.15 já anunciava a inimizade entre a serpente e a descendência da mulher. 3) "Diabo e Satanás": as duas palavras querem dizer quase a mesma coisa, adversário. A palavra tem um sentido de tribunal: o acusador. Foi assim que ele agiu contra Jó (Jó 1.6-12) e contra o sumo sacerdote Josué (Zc 3.1,2). 4) "Que engana todo o mundo": o seu método principal. Ele é mentiroso e pai da mentira (Jo 8.44), e se disfarça de anjo de luz (2Co 11.14). No Apocalipse, "todo o mundo" aqui são os habitantes da terra que não pertencem a Deus.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Este é um ponto que vale parar e conversar. Hoje é comum pensar em Satanás como um ser de enorme poder, quase igual a Deus. Mas esse não é o retrato bíblico. O poder dele se limita a este mundo: ele é "o deus deste século" (2Co 4.4). No céu ele não tem lugar nem força. O que ele mais faz é enganar. Foi assim no Éden (Gn 3). Foi assim na tentação de Jesus no deserto (Mt 4.1-11). Ele usa a tentação (1Ts 3.5), as ciladas (Ef 6.11) e o disfarce de anjo de luz (2Co 11.14). Ele cega a mente dos incrédulos (2Co 4.4) e tenta enganar até os eleitos (Mt 24.24). Pergunta para a classe: em que áreas da vida a mentira do inimigo costuma parecer verdade? (Por exemplo: "Deus não se importa com você", "esse pecado não tem importância", "você não tem perdão".) A resposta para a mentira é a verdade da Palavra, como Jesus fez no deserto: "Está escrito".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versículo 9 começa e termina com o mesmo verbo: "foi expulso" e "foram lançados". Em grego é a mesma palavra que aparece no versículo 4, quando o dragão "lançava" as estrelas sobre a terra. É a lei da retribuição: o que Satanás fez aos anjos que arrastou, agora é feito com ele. Ele quis subir, e foi lançado para baixo. Isso lembra Isaías 14.12, que fala da queda do rei da Babilônia: "Como caíste do céu, ó estrela da manhã". Muitos estudiosos entendem que a linguagem desse texto serve de pano de fundo para a queda do dragão. Repare também que agora a história está completa: o versículo 4 mostrou a rebelião; o versículo 9 mostra a expulsão; e o leitor fica sabendo não só como os anjos maus caíram, mas também que tipo de seres são. Jesus, pouco antes da cruz, falou da mesma expulsão: "o seu príncipe será expulso agora" (Jo 12.31). Mais uma vez, o já e o ainda não se encontram.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Depois da batalha, João ouve "uma forte voz no céu", como as fortes vozes de 11.15, quando soou a sétima trombeta. O hino tem três partes: a celebração da vitória de Deus (v. 10), a vitória dos santos (v. 11) e as consequências para o céu e a terra (v. 12). Quatro palavras resumem o que chegou. A salvação: no Apocalipse ela tem o sentido do Antigo Testamento, de libertação e vitória. Deus derrotou o dragão e libertou o seu povo. O poder: é o poder de Deus, usado para derrotar o dragão. O poder do dragão é só terreno e passageiro. O reino: é o reino de Deus, que toma o lugar do "reino do mundo" (11.15) e que Cristo compartilha com os seus (1.6). A autoridade: é a de Cristo, que recebeu do Pai autoridade sobre as nações (Mt 28.18), lembrando o Filho do Homem de Daniel 7.14. A palavra "agora" é preciosa. Ela mostra o já e ainda não: o reino já chegou com a vitória da cruz, e será visto por completo quando Cristo voltar.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motivo da celebração: "o acusador de nossos irmãos já foi expulso". Este último nome do dragão vem do sentido da palavra Satanás: o adversário, o acusador. É linguagem de tribunal, como um promotor que acusa o réu diante do juiz. Vemos isso no Antigo Testamento. Em Jó 1 e 2, Satanás acusa Jó de servir a Deus só por interesse. Em Zacarias 3, Satanás fica à direita do sumo sacerdote Josué, vestido de roupas sujas, para acusá-lo, provavelmente pelos pecados do povo; mas o anjo do Senhor diz: "Que o SENHOR te repreenda, Satanás!". Uma dúvida comum: se Satanás foi expulso do céu no princípio, como ele aparece diante de Deus em Jó? Muitos estudiosos entendem que ele não mora mais no céu; entra só como alguém que recebeu permissão, e a terra é a sua prisão. Agora, a vitória na guerra é também a vitória no tribunal. Satanás ainda lembra os nossos pecados, mas não tem mais base legal: "É Deus quem os justifica" (Rm 8.33), e Cristo "intercede por nós" (Rm 8.34). Temos um Advogado junto ao Pai (1Jo 2.1).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Os que eram acusados agora são vencedores. A vitória de Satanás sobre os crentes é terrena e passageira (13.7); a vitória deles sobre Satanás é eterna. Essa palavra, vencer, lembra as promessas "ao vencedor" nas cartas às sete igrejas (2.7, 11, 17, 26; 3.5, 12, 21). Como os santos vencem? Primeiro, pelo sangue do Cordeiro. A base de toda vitória espiritual é a cruz, nunca a força humana. O mal não é vencido por um poder maior, mas pelo sangue do Cordeiro. O Leão de Judá é o Cordeiro que foi morto (5.5,6). Os santos lavaram as suas roupas no sangue do Cordeiro (7.14). Segundo, pela palavra do seu testemunho. Assim como Cristo é "a testemunha fiel" (1.5), o crente é chamado a ser testemunha fiel. Esse testemunho é, primeiro, um estilo de vida fiel a Cristo e, depois, uma palavra falada, mesmo em tempos de sofrimento. A igreja não se esconde para fugir da perseguição. Terceiro, não amaram a própria vida. Isso será o assunto do próximo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terceira arma dos santos é uma atitude: "mesmo diante da morte, não amaram a própria vida". Eles se recusaram a viver para si mesmos ou a fugir da perseguição negando a fé. Jesus ensinou isso aos discípulos: "Se alguém quiser vir após mim, negue a si mesmo, tome a sua cruz e siga-me" (Mc 8.34), e "quem perder a vida por causa de mim e do evangelho, irá preservá-la" (Mc 8.35). Em Lucas 14.26 ele diz que o discípulo deve amá-lo acima até da própria vida. A expressão "até a morte" aparece também em 2.10, na carta a Esmirna: "O Diabo está para colocar alguns de vós na prisão... Sê fiel até a morte". Repare: alguns, não todos. Por isso é bom não exagerar. Alguns dizem que todos os crentes do Apocalipse seriam mártires, mas os textos mostram outra coisa. Todos serão perseguidos; nem todos morrerão; mas todos devem estar dispostos a morrer, se for preciso. É um retrato do já e ainda não: a igreja já vive essa fidelidade hoje, em muitos países, e a viverá de modo intenso na perseguição final. Pergunta para a classe: o que, na nossa vida, compete com o nosso amor por Cristo?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terceira parte do hino mostra as consequências da queda do dragão. "Por isso" se refere a tudo o que veio antes: a vitória de Deus e a vitória dos santos. No Antigo Testamento, céu e terra costumam ser chamados a se alegrar juntos (Sl 96.11). Aqui é diferente: o céu se alegra, e a terra e o mar lamentam, porque estão sob a influência do mal. Um detalhe bonito do grego: o verbo usado para os que "habitam" no céu é o mesmo de "tabernáculo", morar em tenda. Ele já apareceu em 7.15: Deus "estenderá o seu tabernáculo" sobre os seus. Os habitantes do céu são os que adoram a Deus; os "habitantes da terra", no capítulo 13, são os que adoram a besta. Muitos estudiosos entendem que o chamado à alegria inclui os santos que já estão no céu (6.9-11). Terra e mar são as duas regiões de onde sairão as duas bestas no capítulo 13. O "ai" lembra os três ais das trombetas (8.13; 9.12; 11.14). E a fúria do dragão não atinge só os incrédulos: nos versículos 13 a 17 ele persegue a mulher e a sua descendência, isto é, o povo de Deus que ainda está na terra.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Nos versículos 9 e 10, o Diabo "foi lançado" à terra por Deus. Aqui ele toma a iniciativa e "desceu". E desce com "grande ira". Curiosamente, esta é a única vez no Apocalipse em que essa palavra, ira, é usada para o Diabo. Nas outras vezes, quem tem ira e furor é Deus. Mas a ira de Satanás não é indignação justa: é fúria e frustração de quem viu os seus planos fracassarem. Há duas razões para essa fúria. Primeira: ele perdeu o seu lugar no céu. Segunda: ele sabe que lhe resta pouco tempo. A derrota final dele está perto, e ele sabe que não pode vencer: o lago de fogo o espera (20.10). Esse "pouco tempo" combina com a esperança do Novo Testamento de que Cristo vem em breve (22.7, 12, 20), ainda que só o Pai saiba o dia e a hora (Mt 24.36). Uma aplicação simples: quando o mal parece crescer e se enfurecer, não é sinal de que o diabo está ganhando. É sinal de que ele está perdendo e sabe disso. Por isso ele quer fazer o maior estrago possível no pouco tempo que lhe resta, contra todos os que foram feitos à imagem de Deus.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fechar, quatro lições. 1) Satanás não é igual a Deus. Não vivemos num mundo dividido entre dois deuses. O diabo é uma criatura, vencido por um anjo no céu e derrotado de vez na cruz. "Para isto o Filho de Deus se manifestou: para destruir as obras do Diabo" (1Jo 3.8). 2) A arma dele é a mentira. Ele não vence pela força, mas pelo engano. Por isso precisamos conhecer a Palavra e permanecer firmes "contra as ciladas do Diabo" (Ef 6.11). 3) Nenhuma acusação nos condena. Quando a consciência for atacada com culpa por pecados já confessados, lembre: o acusador foi expulso. "Agora já não há condenação alguma para os que estão em Cristo Jesus" (Rm 8.1). Temos um Advogado junto ao Pai (1Jo 2.1). 4) O tempo dele é curto. A perseguição pode crescer, mas é a fúria de quem sabe que vai perder. Nós vencemos como os santos venceram: pelo sangue do Cordeiro, pelo testemunho e pela fidelidade até o fim. Sugestão: terminar em oração, agradecendo pela vitória de Cristo e pedindo coragem para testemunhar.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2B2118"/>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127720"/>
            <a:ext cx="10566400" cy="467320"/>
          </a:xfrm>
          <a:prstGeom prst="rect">
            <a:avLst/>
          </a:prstGeom>
          <a:noFill/>
          <a:ln/>
        </p:spPr>
        <p:txBody>
          <a:bodyPr wrap="square" lIns="0" tIns="0" rIns="0" bIns="0" rtlCol="0" anchor="t"/>
          <a:lstStyle>
            <a:lvl1pPr algn="l" indent="0" marL="0">
              <a:lnSpc>
                <a:spcPct val="115000"/>
              </a:lnSpc>
              <a:buNone/>
              <a:defRPr lang="en-US" sz="3200" dirty="0">
                <a:solidFill>
                  <a:srgbClr val="F6EFE2"/>
                </a:solidFill>
                <a:latin typeface="Domine" pitchFamily="34" charset="0"/>
                <a:ea typeface="Domine" pitchFamily="34" charset="-122"/>
                <a:cs typeface="Domine" pitchFamily="34" charset="-120"/>
              </a:defRPr>
            </a:lvl1pPr>
          </a:lstStyle>
          <a:p>
            <a:pPr algn="l" indent="0" marL="0">
              <a:lnSpc>
                <a:spcPct val="115000"/>
              </a:lnSpc>
              <a:buNone/>
            </a:pPr>
            <a:endParaRPr lang="en-US" sz="3200" dirty="0"/>
          </a:p>
        </p:txBody>
      </p:sp>
      <p:sp>
        <p:nvSpPr>
          <p:cNvPr id="3" name="Text Placeholder 2"/>
          <p:cNvSpPr/>
          <p:nvPr>
            <p:ph idx="101" type="body"/>
          </p:nvPr>
        </p:nvSpPr>
        <p:spPr>
          <a:xfrm>
            <a:off x="812800" y="1899841"/>
            <a:ext cx="10566400" cy="4145359"/>
          </a:xfrm>
          <a:prstGeom prst="rect">
            <a:avLst/>
          </a:prstGeom>
          <a:noFill/>
          <a:ln/>
        </p:spPr>
        <p:txBody>
          <a:bodyPr wrap="square" lIns="0" tIns="0" rIns="0" bIns="0" rtlCol="0" anchor="t"/>
          <a:lstStyle>
            <a:lvl1pPr algn="l" indent="0" marL="0">
              <a:lnSpc>
                <a:spcPct val="140000"/>
              </a:lnSpc>
              <a:buNone/>
              <a:defRPr lang="en-US" sz="1600" dirty="0">
                <a:solidFill>
                  <a:srgbClr val="F6EFE2"/>
                </a:solidFill>
                <a:latin typeface="Nunito Sans" pitchFamily="34" charset="0"/>
                <a:ea typeface="Nunito Sans" pitchFamily="34" charset="-122"/>
                <a:cs typeface="Nunito Sans" pitchFamily="34" charset="-120"/>
              </a:defRPr>
            </a:lvl1pPr>
          </a:lstStyle>
          <a:p>
            <a:pPr algn="l" indent="0" marL="0">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B2118"/>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127720"/>
            <a:ext cx="10566400" cy="467320"/>
          </a:xfrm>
          <a:prstGeom prst="rect">
            <a:avLst/>
          </a:prstGeom>
          <a:noFill/>
          <a:ln/>
        </p:spPr>
        <p:txBody>
          <a:bodyPr wrap="square" lIns="0" tIns="0" rIns="0" bIns="0" rtlCol="0" anchor="t"/>
          <a:lstStyle>
            <a:lvl1pPr algn="l" indent="0" marL="0">
              <a:lnSpc>
                <a:spcPct val="115000"/>
              </a:lnSpc>
              <a:buNone/>
              <a:defRPr lang="en-US" sz="3200" dirty="0">
                <a:solidFill>
                  <a:srgbClr val="F6EFE2"/>
                </a:solidFill>
                <a:latin typeface="Domine" pitchFamily="34" charset="0"/>
                <a:ea typeface="Domine" pitchFamily="34" charset="-122"/>
                <a:cs typeface="Domine" pitchFamily="34" charset="-120"/>
              </a:defRPr>
            </a:lvl1pPr>
          </a:lstStyle>
          <a:p>
            <a:pPr algn="l" indent="0" marL="0">
              <a:lnSpc>
                <a:spcPct val="115000"/>
              </a:lnSpc>
              <a:buNone/>
            </a:pPr>
            <a:endParaRPr lang="en-US" sz="3200" dirty="0"/>
          </a:p>
        </p:txBody>
      </p:sp>
      <p:sp>
        <p:nvSpPr>
          <p:cNvPr id="3" name="Text Placeholder 2"/>
          <p:cNvSpPr/>
          <p:nvPr>
            <p:ph idx="101" type="body"/>
          </p:nvPr>
        </p:nvSpPr>
        <p:spPr>
          <a:xfrm>
            <a:off x="812800" y="1899841"/>
            <a:ext cx="10566400" cy="4145359"/>
          </a:xfrm>
          <a:prstGeom prst="rect">
            <a:avLst/>
          </a:prstGeom>
          <a:noFill/>
          <a:ln/>
        </p:spPr>
        <p:txBody>
          <a:bodyPr wrap="square" lIns="0" tIns="0" rIns="0" bIns="0" rtlCol="0" anchor="t"/>
          <a:lstStyle>
            <a:lvl1pPr algn="l" indent="0" marL="0">
              <a:lnSpc>
                <a:spcPct val="140000"/>
              </a:lnSpc>
              <a:buNone/>
              <a:defRPr lang="en-US" sz="1600" dirty="0">
                <a:solidFill>
                  <a:srgbClr val="F6EFE2"/>
                </a:solidFill>
                <a:latin typeface="Nunito Sans" pitchFamily="34" charset="0"/>
                <a:ea typeface="Nunito Sans" pitchFamily="34" charset="-122"/>
                <a:cs typeface="Nunito Sans" pitchFamily="34" charset="-120"/>
              </a:defRPr>
            </a:lvl1pPr>
          </a:lstStyle>
          <a:p>
            <a:pPr algn="l" indent="0" marL="0">
              <a:lnSpc>
                <a:spcPct val="140000"/>
              </a:lnSpc>
              <a:buNone/>
            </a:pPr>
            <a:endParaRPr lang="en-US" sz="1600"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2.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slideLayout" Target="../slideLayouts/slideLayout2.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2.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slideLayout" Target="../slideLayouts/slideLayout2.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2.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2.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slideLayout" Target="../slideLayouts/slideLayout2.xml"/><Relationship Id="rId6"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B2118"/>
        </a:solidFill>
      </p:bgPr>
    </p:bg>
    <p:spTree>
      <p:nvGrpSpPr>
        <p:cNvPr id="1" name=""/>
        <p:cNvGrpSpPr/>
        <p:nvPr/>
      </p:nvGrpSpPr>
      <p:grpSpPr>
        <a:xfrm>
          <a:off x="0" y="0"/>
          <a:ext cx="0" cy="0"/>
          <a:chOff x="0" y="0"/>
          <a:chExt cx="0" cy="0"/>
        </a:xfrm>
      </p:grpSpPr>
      <p:sp>
        <p:nvSpPr>
          <p:cNvPr id="2" name="Text 0"/>
          <p:cNvSpPr/>
          <p:nvPr/>
        </p:nvSpPr>
        <p:spPr>
          <a:xfrm>
            <a:off x="812800" y="2189510"/>
            <a:ext cx="5755640"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E8C677"/>
                </a:solidFill>
                <a:latin typeface="Nunito Sans" pitchFamily="34" charset="0"/>
                <a:ea typeface="Nunito Sans" pitchFamily="34" charset="-122"/>
                <a:cs typeface="Nunito Sans" pitchFamily="34" charset="-120"/>
              </a:rPr>
              <a:t>ESTUDO BÍBLICO · APOCALIPSE 12.7-12</a:t>
            </a:r>
            <a:endParaRPr lang="en-US" sz="1200" dirty="0"/>
          </a:p>
        </p:txBody>
      </p:sp>
      <p:sp>
        <p:nvSpPr>
          <p:cNvPr id="3" name="Text 1"/>
          <p:cNvSpPr/>
          <p:nvPr>
            <p:ph type="title"/>
          </p:nvPr>
        </p:nvSpPr>
        <p:spPr>
          <a:xfrm>
            <a:off x="812800" y="2631430"/>
            <a:ext cx="5755640" cy="751830"/>
          </a:xfrm>
          <a:prstGeom prst="rect">
            <a:avLst/>
          </a:prstGeom>
          <a:noFill/>
          <a:ln/>
        </p:spPr>
        <p:txBody>
          <a:bodyPr wrap="square" lIns="0" tIns="0" rIns="0" bIns="0" rtlCol="0" anchor="t">
            <a:normAutofit/>
          </a:bodyPr>
          <a:lstStyle/>
          <a:p>
            <a:pPr algn="l" indent="0" marL="0">
              <a:lnSpc>
                <a:spcPts val="5720"/>
              </a:lnSpc>
              <a:buNone/>
            </a:pPr>
            <a:r>
              <a:rPr lang="en-US" sz="5200" b="1" i="0" dirty="0">
                <a:solidFill>
                  <a:srgbClr val="F6EFE2"/>
                </a:solidFill>
                <a:latin typeface="Domine" pitchFamily="18" charset="0"/>
                <a:ea typeface="Domine" pitchFamily="18" charset="-122"/>
                <a:cs typeface="Domine" pitchFamily="18" charset="-120"/>
              </a:rPr>
              <a:t>A guerra no céu</a:t>
            </a:r>
            <a:endParaRPr lang="en-US" sz="5200" dirty="0"/>
          </a:p>
        </p:txBody>
      </p:sp>
      <p:sp>
        <p:nvSpPr>
          <p:cNvPr id="4" name="Text 2"/>
          <p:cNvSpPr/>
          <p:nvPr/>
        </p:nvSpPr>
        <p:spPr>
          <a:xfrm>
            <a:off x="812800" y="3586460"/>
            <a:ext cx="5755640" cy="665460"/>
          </a:xfrm>
          <a:prstGeom prst="rect">
            <a:avLst/>
          </a:prstGeom>
          <a:noFill/>
          <a:ln/>
        </p:spPr>
        <p:txBody>
          <a:bodyPr wrap="square" lIns="0" tIns="0" rIns="0" bIns="0" rtlCol="0" anchor="t">
            <a:normAutofit/>
          </a:bodyPr>
          <a:lstStyle/>
          <a:p>
            <a:pPr algn="l" indent="0" marL="0">
              <a:lnSpc>
                <a:spcPts val="2520"/>
              </a:lnSpc>
              <a:buNone/>
            </a:pPr>
            <a:r>
              <a:rPr lang="en-US" sz="1800" dirty="0">
                <a:solidFill>
                  <a:srgbClr val="D9CBB0"/>
                </a:solidFill>
                <a:latin typeface="Nunito Sans" pitchFamily="34" charset="0"/>
                <a:ea typeface="Nunito Sans" pitchFamily="34" charset="-122"/>
                <a:cs typeface="Nunito Sans" pitchFamily="34" charset="-120"/>
              </a:rPr>
              <a:t>O acusador foi expulso, e o povo de Deus vence pelo sangue do Cordeiro.</a:t>
            </a:r>
            <a:endParaRPr lang="en-US" sz="1800" dirty="0"/>
          </a:p>
        </p:txBody>
      </p:sp>
      <p:sp>
        <p:nvSpPr>
          <p:cNvPr id="5" name="Text 3"/>
          <p:cNvSpPr/>
          <p:nvPr/>
        </p:nvSpPr>
        <p:spPr>
          <a:xfrm>
            <a:off x="812800" y="4455120"/>
            <a:ext cx="575564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BFAE8E"/>
                </a:solidFill>
                <a:latin typeface="Nunito Sans" pitchFamily="34" charset="0"/>
                <a:ea typeface="Nunito Sans" pitchFamily="34" charset="-122"/>
                <a:cs typeface="Nunito Sans" pitchFamily="34" charset="-120"/>
              </a:rPr>
              <a:t>Escola Bíblica Dominical - Igreja Batista Betel</a:t>
            </a:r>
            <a:endParaRPr lang="en-US" sz="1200" dirty="0"/>
          </a:p>
        </p:txBody>
      </p:sp>
      <p:pic>
        <p:nvPicPr>
          <p:cNvPr id="6" name="Image 0" descr="Um anjo de luz com espada erguida no alto do céu; abaixo, um dragão vermelho caindo em direção à terra">    </p:cNvPr>
          <p:cNvPicPr>
            <a:picLocks noChangeAspect="1"/>
          </p:cNvPicPr>
          <p:nvPr/>
        </p:nvPicPr>
        <p:blipFill>
          <a:blip r:embed="rId1"/>
          <a:srcRect l="0" r="0" t="0" b="0"/>
          <a:stretch/>
        </p:blipFill>
        <p:spPr>
          <a:xfrm>
            <a:off x="6807200" y="1143000"/>
            <a:ext cx="4572000" cy="4572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6EFE2"/>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A5D17"/>
                </a:solidFill>
                <a:latin typeface="Nunito Sans" pitchFamily="34" charset="0"/>
                <a:ea typeface="Nunito Sans" pitchFamily="34" charset="-122"/>
                <a:cs typeface="Nunito Sans" pitchFamily="34" charset="-120"/>
              </a:rPr>
              <a:t>ONDE ESTAMOS NO LIVRO</a:t>
            </a:r>
            <a:endParaRPr lang="en-US" sz="1200" dirty="0"/>
          </a:p>
        </p:txBody>
      </p:sp>
      <p:sp>
        <p:nvSpPr>
          <p:cNvPr id="3" name="Text 1"/>
          <p:cNvSpPr/>
          <p:nvPr>
            <p:ph type="title"/>
          </p:nvPr>
        </p:nvSpPr>
        <p:spPr>
          <a:xfrm>
            <a:off x="812800" y="11277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dirty="0">
                <a:solidFill>
                  <a:srgbClr val="2B2118"/>
                </a:solidFill>
                <a:latin typeface="Domine" pitchFamily="18" charset="0"/>
                <a:ea typeface="Domine" pitchFamily="18" charset="-122"/>
                <a:cs typeface="Domine" pitchFamily="18" charset="-120"/>
              </a:rPr>
              <a:t>A história completa do versículo 4</a:t>
            </a:r>
            <a:endParaRPr lang="en-US" sz="3200" dirty="0"/>
          </a:p>
        </p:txBody>
      </p:sp>
      <p:sp>
        <p:nvSpPr>
          <p:cNvPr id="4" name="Shape 2"/>
          <p:cNvSpPr/>
          <p:nvPr/>
        </p:nvSpPr>
        <p:spPr>
          <a:xfrm>
            <a:off x="812800" y="1849041"/>
            <a:ext cx="3369717" cy="2143671"/>
          </a:xfrm>
          <a:prstGeom prst="roundRect">
            <a:avLst>
              <a:gd name="adj" fmla="val 7109"/>
            </a:avLst>
          </a:prstGeom>
          <a:solidFill>
            <a:srgbClr val="EDE2CC"/>
          </a:solidFill>
          <a:ln/>
        </p:spPr>
      </p:sp>
      <p:pic>
        <p:nvPicPr>
          <p:cNvPr id="5" name="Image 0" descr="A cauda de um dragão arrastando estrelas">    </p:cNvPr>
          <p:cNvPicPr>
            <a:picLocks noChangeAspect="1"/>
          </p:cNvPicPr>
          <p:nvPr/>
        </p:nvPicPr>
        <p:blipFill>
          <a:blip r:embed="rId1"/>
          <a:srcRect l="0" r="0" t="0" b="0"/>
          <a:stretch/>
        </p:blipFill>
        <p:spPr>
          <a:xfrm>
            <a:off x="1862634" y="2052241"/>
            <a:ext cx="1270000" cy="762000"/>
          </a:xfrm>
          <a:prstGeom prst="rect">
            <a:avLst/>
          </a:prstGeom>
        </p:spPr>
      </p:pic>
      <p:sp>
        <p:nvSpPr>
          <p:cNvPr id="6" name="Text 3"/>
          <p:cNvSpPr/>
          <p:nvPr/>
        </p:nvSpPr>
        <p:spPr>
          <a:xfrm>
            <a:off x="1473751" y="2890441"/>
            <a:ext cx="2047815" cy="299690"/>
          </a:xfrm>
          <a:prstGeom prst="rect">
            <a:avLst/>
          </a:prstGeom>
          <a:noFill/>
          <a:ln/>
        </p:spPr>
        <p:txBody>
          <a:bodyPr wrap="square" lIns="0" tIns="0" rIns="0" bIns="0" rtlCol="0" anchor="t">
            <a:normAutofit/>
          </a:bodyPr>
          <a:lstStyle/>
          <a:p>
            <a:pPr algn="ctr" indent="0" marL="0">
              <a:lnSpc>
                <a:spcPts val="2160"/>
              </a:lnSpc>
              <a:buNone/>
            </a:pPr>
            <a:r>
              <a:rPr lang="en-US" sz="1800" b="1" dirty="0">
                <a:solidFill>
                  <a:srgbClr val="2B2118"/>
                </a:solidFill>
                <a:latin typeface="Domine" pitchFamily="18" charset="0"/>
                <a:ea typeface="Domine" pitchFamily="18" charset="-122"/>
                <a:cs typeface="Domine" pitchFamily="18" charset="-120"/>
              </a:rPr>
              <a:t>12.4 · A rebelião</a:t>
            </a:r>
            <a:endParaRPr lang="en-US" sz="1800" dirty="0"/>
          </a:p>
        </p:txBody>
      </p:sp>
      <p:sp>
        <p:nvSpPr>
          <p:cNvPr id="7" name="Text 4"/>
          <p:cNvSpPr/>
          <p:nvPr/>
        </p:nvSpPr>
        <p:spPr>
          <a:xfrm>
            <a:off x="971550" y="3240931"/>
            <a:ext cx="3052216" cy="523180"/>
          </a:xfrm>
          <a:prstGeom prst="rect">
            <a:avLst/>
          </a:prstGeom>
          <a:noFill/>
          <a:ln/>
        </p:spPr>
        <p:txBody>
          <a:bodyPr wrap="square" lIns="0" tIns="0" rIns="0" bIns="0" rtlCol="0" anchor="t">
            <a:normAutofit/>
          </a:bodyPr>
          <a:lstStyle/>
          <a:p>
            <a:pPr algn="ctr" indent="0" marL="0">
              <a:lnSpc>
                <a:spcPts val="1960"/>
              </a:lnSpc>
              <a:buNone/>
            </a:pPr>
            <a:r>
              <a:rPr lang="en-US" sz="1400" dirty="0">
                <a:solidFill>
                  <a:srgbClr val="4A3B2C"/>
                </a:solidFill>
                <a:latin typeface="Nunito Sans" pitchFamily="34" charset="0"/>
                <a:ea typeface="Nunito Sans" pitchFamily="34" charset="-122"/>
                <a:cs typeface="Nunito Sans" pitchFamily="34" charset="-120"/>
              </a:rPr>
              <a:t>O dragão arrasta um terço das estrelas, os anjos</a:t>
            </a:r>
            <a:endParaRPr lang="en-US" sz="1400" dirty="0"/>
          </a:p>
        </p:txBody>
      </p:sp>
      <p:sp>
        <p:nvSpPr>
          <p:cNvPr id="8" name="Shape 5"/>
          <p:cNvSpPr/>
          <p:nvPr/>
        </p:nvSpPr>
        <p:spPr>
          <a:xfrm>
            <a:off x="4398417" y="1861741"/>
            <a:ext cx="3395166" cy="2118271"/>
          </a:xfrm>
          <a:prstGeom prst="roundRect">
            <a:avLst>
              <a:gd name="adj" fmla="val 6595"/>
            </a:avLst>
          </a:prstGeom>
          <a:solidFill>
            <a:srgbClr val="FBF7EE"/>
          </a:solidFill>
          <a:ln w="25400">
            <a:solidFill>
              <a:srgbClr val="C08A2E"/>
            </a:solidFill>
            <a:prstDash val="solid"/>
          </a:ln>
        </p:spPr>
      </p:sp>
      <p:pic>
        <p:nvPicPr>
          <p:cNvPr id="9" name="Image 1" descr="Uma espada dourada cruzada com uma lança">    </p:cNvPr>
          <p:cNvPicPr>
            <a:picLocks noChangeAspect="1"/>
          </p:cNvPicPr>
          <p:nvPr/>
        </p:nvPicPr>
        <p:blipFill>
          <a:blip r:embed="rId2"/>
          <a:srcRect l="0" r="0" t="0" b="0"/>
          <a:stretch/>
        </p:blipFill>
        <p:spPr>
          <a:xfrm>
            <a:off x="5461000" y="2077641"/>
            <a:ext cx="1270000" cy="762000"/>
          </a:xfrm>
          <a:prstGeom prst="rect">
            <a:avLst/>
          </a:prstGeom>
        </p:spPr>
      </p:pic>
      <p:sp>
        <p:nvSpPr>
          <p:cNvPr id="10" name="Text 6"/>
          <p:cNvSpPr/>
          <p:nvPr/>
        </p:nvSpPr>
        <p:spPr>
          <a:xfrm>
            <a:off x="5005566" y="2915841"/>
            <a:ext cx="2180868" cy="299690"/>
          </a:xfrm>
          <a:prstGeom prst="rect">
            <a:avLst/>
          </a:prstGeom>
          <a:noFill/>
          <a:ln/>
        </p:spPr>
        <p:txBody>
          <a:bodyPr wrap="square" lIns="0" tIns="0" rIns="0" bIns="0" rtlCol="0" anchor="t">
            <a:normAutofit/>
          </a:bodyPr>
          <a:lstStyle/>
          <a:p>
            <a:pPr algn="ctr" indent="0" marL="0">
              <a:lnSpc>
                <a:spcPts val="2160"/>
              </a:lnSpc>
              <a:buNone/>
            </a:pPr>
            <a:r>
              <a:rPr lang="en-US" sz="1800" b="1" dirty="0">
                <a:solidFill>
                  <a:srgbClr val="2B2118"/>
                </a:solidFill>
                <a:latin typeface="Domine" pitchFamily="18" charset="0"/>
                <a:ea typeface="Domine" pitchFamily="18" charset="-122"/>
                <a:cs typeface="Domine" pitchFamily="18" charset="-120"/>
              </a:rPr>
              <a:t>12.7-9 · A batalha</a:t>
            </a:r>
            <a:endParaRPr lang="en-US" sz="1800" dirty="0"/>
          </a:p>
        </p:txBody>
      </p:sp>
      <p:sp>
        <p:nvSpPr>
          <p:cNvPr id="11" name="Text 7"/>
          <p:cNvSpPr/>
          <p:nvPr/>
        </p:nvSpPr>
        <p:spPr>
          <a:xfrm>
            <a:off x="4569866" y="3266331"/>
            <a:ext cx="3052267" cy="523180"/>
          </a:xfrm>
          <a:prstGeom prst="rect">
            <a:avLst/>
          </a:prstGeom>
          <a:noFill/>
          <a:ln/>
        </p:spPr>
        <p:txBody>
          <a:bodyPr wrap="square" lIns="0" tIns="0" rIns="0" bIns="0" rtlCol="0" anchor="t">
            <a:normAutofit/>
          </a:bodyPr>
          <a:lstStyle/>
          <a:p>
            <a:pPr algn="ctr" indent="0" marL="0">
              <a:lnSpc>
                <a:spcPts val="1960"/>
              </a:lnSpc>
              <a:buNone/>
            </a:pPr>
            <a:r>
              <a:rPr lang="en-US" sz="1400" dirty="0">
                <a:solidFill>
                  <a:srgbClr val="4A3B2C"/>
                </a:solidFill>
                <a:latin typeface="Nunito Sans" pitchFamily="34" charset="0"/>
                <a:ea typeface="Nunito Sans" pitchFamily="34" charset="-122"/>
                <a:cs typeface="Nunito Sans" pitchFamily="34" charset="-120"/>
              </a:rPr>
              <a:t>Miguel vence, e o dragão é lançado à terra</a:t>
            </a:r>
            <a:endParaRPr lang="en-US" sz="1400" dirty="0"/>
          </a:p>
        </p:txBody>
      </p:sp>
      <p:sp>
        <p:nvSpPr>
          <p:cNvPr id="12" name="Shape 8"/>
          <p:cNvSpPr/>
          <p:nvPr/>
        </p:nvSpPr>
        <p:spPr>
          <a:xfrm>
            <a:off x="8009483" y="1849041"/>
            <a:ext cx="3369717" cy="2143671"/>
          </a:xfrm>
          <a:prstGeom prst="roundRect">
            <a:avLst>
              <a:gd name="adj" fmla="val 7109"/>
            </a:avLst>
          </a:prstGeom>
          <a:solidFill>
            <a:srgbClr val="EDE2CC"/>
          </a:solidFill>
          <a:ln/>
        </p:spPr>
      </p:sp>
      <p:pic>
        <p:nvPicPr>
          <p:cNvPr id="13" name="Image 2" descr="Uma harpa dourada">    </p:cNvPr>
          <p:cNvPicPr>
            <a:picLocks noChangeAspect="1"/>
          </p:cNvPicPr>
          <p:nvPr/>
        </p:nvPicPr>
        <p:blipFill>
          <a:blip r:embed="rId3"/>
          <a:srcRect l="0" r="0" t="0" b="0"/>
          <a:stretch/>
        </p:blipFill>
        <p:spPr>
          <a:xfrm>
            <a:off x="9059317" y="2052241"/>
            <a:ext cx="1270000" cy="762000"/>
          </a:xfrm>
          <a:prstGeom prst="rect">
            <a:avLst/>
          </a:prstGeom>
        </p:spPr>
      </p:pic>
      <p:sp>
        <p:nvSpPr>
          <p:cNvPr id="14" name="Text 9"/>
          <p:cNvSpPr/>
          <p:nvPr/>
        </p:nvSpPr>
        <p:spPr>
          <a:xfrm>
            <a:off x="8633405" y="2890441"/>
            <a:ext cx="2121872" cy="299690"/>
          </a:xfrm>
          <a:prstGeom prst="rect">
            <a:avLst/>
          </a:prstGeom>
          <a:noFill/>
          <a:ln/>
        </p:spPr>
        <p:txBody>
          <a:bodyPr wrap="square" lIns="0" tIns="0" rIns="0" bIns="0" rtlCol="0" anchor="t">
            <a:normAutofit/>
          </a:bodyPr>
          <a:lstStyle/>
          <a:p>
            <a:pPr algn="ctr" indent="0" marL="0">
              <a:lnSpc>
                <a:spcPts val="2160"/>
              </a:lnSpc>
              <a:buNone/>
            </a:pPr>
            <a:r>
              <a:rPr lang="en-US" sz="1800" b="1" dirty="0">
                <a:solidFill>
                  <a:srgbClr val="2B2118"/>
                </a:solidFill>
                <a:latin typeface="Domine" pitchFamily="18" charset="0"/>
                <a:ea typeface="Domine" pitchFamily="18" charset="-122"/>
                <a:cs typeface="Domine" pitchFamily="18" charset="-120"/>
              </a:rPr>
              <a:t>12.10-12 · O hino</a:t>
            </a:r>
            <a:endParaRPr lang="en-US" sz="1800" dirty="0"/>
          </a:p>
        </p:txBody>
      </p:sp>
      <p:sp>
        <p:nvSpPr>
          <p:cNvPr id="15" name="Text 10"/>
          <p:cNvSpPr/>
          <p:nvPr/>
        </p:nvSpPr>
        <p:spPr>
          <a:xfrm>
            <a:off x="8168233" y="3240931"/>
            <a:ext cx="3052216" cy="523180"/>
          </a:xfrm>
          <a:prstGeom prst="rect">
            <a:avLst/>
          </a:prstGeom>
          <a:noFill/>
          <a:ln/>
        </p:spPr>
        <p:txBody>
          <a:bodyPr wrap="square" lIns="0" tIns="0" rIns="0" bIns="0" rtlCol="0" anchor="t">
            <a:normAutofit/>
          </a:bodyPr>
          <a:lstStyle/>
          <a:p>
            <a:pPr algn="ctr" indent="0" marL="0">
              <a:lnSpc>
                <a:spcPts val="1960"/>
              </a:lnSpc>
              <a:buNone/>
            </a:pPr>
            <a:r>
              <a:rPr lang="en-US" sz="1400" dirty="0">
                <a:solidFill>
                  <a:srgbClr val="4A3B2C"/>
                </a:solidFill>
                <a:latin typeface="Nunito Sans" pitchFamily="34" charset="0"/>
                <a:ea typeface="Nunito Sans" pitchFamily="34" charset="-122"/>
                <a:cs typeface="Nunito Sans" pitchFamily="34" charset="-120"/>
              </a:rPr>
              <a:t>Uma voz no céu explica o que a vitória significa</a:t>
            </a:r>
            <a:endParaRPr lang="en-US" sz="1400" dirty="0"/>
          </a:p>
        </p:txBody>
      </p:sp>
      <p:sp>
        <p:nvSpPr>
          <p:cNvPr id="16" name="Shape 11"/>
          <p:cNvSpPr/>
          <p:nvPr/>
        </p:nvSpPr>
        <p:spPr>
          <a:xfrm>
            <a:off x="812800" y="4246711"/>
            <a:ext cx="10566400" cy="711200"/>
          </a:xfrm>
          <a:prstGeom prst="roundRect">
            <a:avLst>
              <a:gd name="adj" fmla="val 21429"/>
            </a:avLst>
          </a:prstGeom>
          <a:solidFill>
            <a:srgbClr val="2B2118"/>
          </a:solidFill>
          <a:ln/>
        </p:spPr>
      </p:sp>
      <p:pic>
        <p:nvPicPr>
          <p:cNvPr id="17" name="Image 3" descr="Book">    </p:cNvPr>
          <p:cNvPicPr>
            <a:picLocks noChangeAspect="1"/>
          </p:cNvPicPr>
          <p:nvPr/>
        </p:nvPicPr>
        <p:blipFill>
          <a:blip r:embed="rId4"/>
          <a:srcRect l="0" r="0" t="0" b="0"/>
          <a:stretch/>
        </p:blipFill>
        <p:spPr>
          <a:xfrm>
            <a:off x="1066800" y="4424511"/>
            <a:ext cx="355600" cy="355600"/>
          </a:xfrm>
          <a:prstGeom prst="rect">
            <a:avLst/>
          </a:prstGeom>
        </p:spPr>
      </p:pic>
      <p:sp>
        <p:nvSpPr>
          <p:cNvPr id="18" name="Text 12"/>
          <p:cNvSpPr/>
          <p:nvPr/>
        </p:nvSpPr>
        <p:spPr>
          <a:xfrm>
            <a:off x="1600200" y="4468961"/>
            <a:ext cx="9810750"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F6EFE2"/>
                </a:solidFill>
                <a:latin typeface="Domine" pitchFamily="18" charset="0"/>
                <a:ea typeface="Domine" pitchFamily="18" charset="-122"/>
                <a:cs typeface="Domine" pitchFamily="18" charset="-120"/>
              </a:rPr>
              <a:t>“Eu vi Satanás cair do céu como um raio.” </a:t>
            </a:r>
            <a:r>
              <a:rPr lang="en-US" sz="1500" dirty="0">
                <a:solidFill>
                  <a:srgbClr val="E8C677"/>
                </a:solidFill>
                <a:latin typeface="Domine" pitchFamily="18" charset="0"/>
                <a:ea typeface="Domine" pitchFamily="18" charset="-122"/>
                <a:cs typeface="Domine" pitchFamily="18" charset="-120"/>
              </a:rPr>
              <a:t>Lucas 10.18</a:t>
            </a:r>
            <a:endParaRPr lang="en-US" sz="1500" dirty="0"/>
          </a:p>
        </p:txBody>
      </p:sp>
      <p:sp>
        <p:nvSpPr>
          <p:cNvPr id="19" name="Text 13"/>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A6A55"/>
                </a:solidFill>
                <a:latin typeface="Nunito Sans" pitchFamily="34" charset="0"/>
                <a:ea typeface="Nunito Sans" pitchFamily="34" charset="-122"/>
                <a:cs typeface="Nunito Sans" pitchFamily="34" charset="-120"/>
              </a:rPr>
              <a:t>Apocalipse 12.7-12 · 2</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DE2C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A5D17"/>
                </a:solidFill>
                <a:latin typeface="Nunito Sans" pitchFamily="34" charset="0"/>
                <a:ea typeface="Nunito Sans" pitchFamily="34" charset="-122"/>
                <a:cs typeface="Nunito Sans" pitchFamily="34" charset="-120"/>
              </a:rPr>
              <a:t>QUANDO FOI ESSA GUERRA?</a:t>
            </a:r>
            <a:endParaRPr lang="en-US" sz="1200" dirty="0"/>
          </a:p>
        </p:txBody>
      </p:sp>
      <p:sp>
        <p:nvSpPr>
          <p:cNvPr id="3" name="Text 1"/>
          <p:cNvSpPr/>
          <p:nvPr>
            <p:ph type="title"/>
          </p:nvPr>
        </p:nvSpPr>
        <p:spPr>
          <a:xfrm>
            <a:off x="812800" y="11277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dirty="0">
                <a:solidFill>
                  <a:srgbClr val="2B2118"/>
                </a:solidFill>
                <a:latin typeface="Domine" pitchFamily="18" charset="0"/>
                <a:ea typeface="Domine" pitchFamily="18" charset="-122"/>
                <a:cs typeface="Domine" pitchFamily="18" charset="-120"/>
              </a:rPr>
              <a:t>Três momentos de uma só derrota</a:t>
            </a:r>
            <a:endParaRPr lang="en-US" sz="3200" dirty="0"/>
          </a:p>
        </p:txBody>
      </p:sp>
      <p:sp>
        <p:nvSpPr>
          <p:cNvPr id="4" name="Shape 2"/>
          <p:cNvSpPr/>
          <p:nvPr/>
        </p:nvSpPr>
        <p:spPr>
          <a:xfrm>
            <a:off x="812800" y="1849041"/>
            <a:ext cx="3048000" cy="1551880"/>
          </a:xfrm>
          <a:prstGeom prst="roundRect">
            <a:avLst>
              <a:gd name="adj" fmla="val 9820"/>
            </a:avLst>
          </a:prstGeom>
          <a:solidFill>
            <a:srgbClr val="FBF7EE"/>
          </a:solidFill>
          <a:ln/>
        </p:spPr>
      </p:sp>
      <p:pic>
        <p:nvPicPr>
          <p:cNvPr id="5" name="Image 0" descr="Star">    </p:cNvPr>
          <p:cNvPicPr>
            <a:picLocks noChangeAspect="1"/>
          </p:cNvPicPr>
          <p:nvPr/>
        </p:nvPicPr>
        <p:blipFill>
          <a:blip r:embed="rId1"/>
          <a:srcRect l="0" r="0" t="0" b="0"/>
          <a:stretch/>
        </p:blipFill>
        <p:spPr>
          <a:xfrm>
            <a:off x="2159000" y="2026841"/>
            <a:ext cx="355600" cy="355600"/>
          </a:xfrm>
          <a:prstGeom prst="rect">
            <a:avLst/>
          </a:prstGeom>
        </p:spPr>
      </p:pic>
      <p:sp>
        <p:nvSpPr>
          <p:cNvPr id="6" name="Text 3"/>
          <p:cNvSpPr/>
          <p:nvPr/>
        </p:nvSpPr>
        <p:spPr>
          <a:xfrm>
            <a:off x="1536467" y="2433241"/>
            <a:ext cx="1600617" cy="284460"/>
          </a:xfrm>
          <a:prstGeom prst="rect">
            <a:avLst/>
          </a:prstGeom>
          <a:noFill/>
          <a:ln/>
        </p:spPr>
        <p:txBody>
          <a:bodyPr wrap="square" lIns="0" tIns="0" rIns="0" bIns="0" rtlCol="0" anchor="t">
            <a:normAutofit/>
          </a:bodyPr>
          <a:lstStyle/>
          <a:p>
            <a:pPr algn="ctr" indent="0" marL="0">
              <a:lnSpc>
                <a:spcPts val="2040"/>
              </a:lnSpc>
              <a:buNone/>
            </a:pPr>
            <a:r>
              <a:rPr lang="en-US" sz="1700" b="1" dirty="0">
                <a:solidFill>
                  <a:srgbClr val="2B2118"/>
                </a:solidFill>
                <a:latin typeface="Domine" pitchFamily="18" charset="0"/>
                <a:ea typeface="Domine" pitchFamily="18" charset="-122"/>
                <a:cs typeface="Domine" pitchFamily="18" charset="-120"/>
              </a:rPr>
              <a:t>No princípio</a:t>
            </a:r>
            <a:endParaRPr lang="en-US" sz="1700" dirty="0"/>
          </a:p>
        </p:txBody>
      </p:sp>
      <p:sp>
        <p:nvSpPr>
          <p:cNvPr id="7" name="Text 4"/>
          <p:cNvSpPr/>
          <p:nvPr/>
        </p:nvSpPr>
        <p:spPr>
          <a:xfrm>
            <a:off x="950214" y="2743101"/>
            <a:ext cx="2773172" cy="505420"/>
          </a:xfrm>
          <a:prstGeom prst="rect">
            <a:avLst/>
          </a:prstGeom>
          <a:noFill/>
          <a:ln/>
        </p:spPr>
        <p:txBody>
          <a:bodyPr wrap="square" lIns="0" tIns="0" rIns="0" bIns="0" rtlCol="0" anchor="t">
            <a:normAutofit/>
          </a:bodyPr>
          <a:lstStyle/>
          <a:p>
            <a:pPr algn="ctr" indent="0" marL="0">
              <a:lnSpc>
                <a:spcPts val="1890"/>
              </a:lnSpc>
              <a:buNone/>
            </a:pPr>
            <a:r>
              <a:rPr lang="en-US" sz="1400" dirty="0">
                <a:solidFill>
                  <a:srgbClr val="4A3B2C"/>
                </a:solidFill>
                <a:latin typeface="Nunito Sans" pitchFamily="34" charset="0"/>
                <a:ea typeface="Nunito Sans" pitchFamily="34" charset="-122"/>
                <a:cs typeface="Nunito Sans" pitchFamily="34" charset="-120"/>
              </a:rPr>
              <a:t>Satanás perde o seu lugar no céu (Lc 10.18)</a:t>
            </a:r>
            <a:endParaRPr lang="en-US" sz="1400" dirty="0"/>
          </a:p>
        </p:txBody>
      </p:sp>
      <p:pic>
        <p:nvPicPr>
          <p:cNvPr id="8" name="Image 1" descr="arrow-right">    </p:cNvPr>
          <p:cNvPicPr>
            <a:picLocks noChangeAspect="1"/>
          </p:cNvPicPr>
          <p:nvPr/>
        </p:nvPicPr>
        <p:blipFill>
          <a:blip r:embed="rId2"/>
          <a:srcRect l="0" r="0" t="0" b="0"/>
          <a:stretch/>
        </p:blipFill>
        <p:spPr>
          <a:xfrm>
            <a:off x="3987800" y="2497981"/>
            <a:ext cx="457200" cy="254000"/>
          </a:xfrm>
          <a:prstGeom prst="rect">
            <a:avLst/>
          </a:prstGeom>
        </p:spPr>
      </p:pic>
      <p:sp>
        <p:nvSpPr>
          <p:cNvPr id="9" name="Shape 5"/>
          <p:cNvSpPr/>
          <p:nvPr/>
        </p:nvSpPr>
        <p:spPr>
          <a:xfrm>
            <a:off x="4572000" y="1849041"/>
            <a:ext cx="3048000" cy="1551880"/>
          </a:xfrm>
          <a:prstGeom prst="roundRect">
            <a:avLst>
              <a:gd name="adj" fmla="val 9820"/>
            </a:avLst>
          </a:prstGeom>
          <a:solidFill>
            <a:srgbClr val="FBF7EE"/>
          </a:solidFill>
          <a:ln/>
        </p:spPr>
      </p:sp>
      <p:pic>
        <p:nvPicPr>
          <p:cNvPr id="10" name="Image 2" descr="Verified">    </p:cNvPr>
          <p:cNvPicPr>
            <a:picLocks noChangeAspect="1"/>
          </p:cNvPicPr>
          <p:nvPr/>
        </p:nvPicPr>
        <p:blipFill>
          <a:blip r:embed="rId3"/>
          <a:srcRect l="0" r="0" t="0" b="0"/>
          <a:stretch/>
        </p:blipFill>
        <p:spPr>
          <a:xfrm>
            <a:off x="5918200" y="2026841"/>
            <a:ext cx="355600" cy="355600"/>
          </a:xfrm>
          <a:prstGeom prst="rect">
            <a:avLst/>
          </a:prstGeom>
        </p:spPr>
      </p:pic>
      <p:sp>
        <p:nvSpPr>
          <p:cNvPr id="11" name="Text 6"/>
          <p:cNvSpPr/>
          <p:nvPr/>
        </p:nvSpPr>
        <p:spPr>
          <a:xfrm>
            <a:off x="5604991" y="2433241"/>
            <a:ext cx="981968" cy="284460"/>
          </a:xfrm>
          <a:prstGeom prst="rect">
            <a:avLst/>
          </a:prstGeom>
          <a:noFill/>
          <a:ln/>
        </p:spPr>
        <p:txBody>
          <a:bodyPr wrap="square" lIns="0" tIns="0" rIns="0" bIns="0" rtlCol="0" anchor="t">
            <a:normAutofit/>
          </a:bodyPr>
          <a:lstStyle/>
          <a:p>
            <a:pPr algn="ctr" indent="0" marL="0">
              <a:lnSpc>
                <a:spcPts val="2040"/>
              </a:lnSpc>
              <a:buNone/>
            </a:pPr>
            <a:r>
              <a:rPr lang="en-US" sz="1700" b="1" dirty="0">
                <a:solidFill>
                  <a:srgbClr val="2B2118"/>
                </a:solidFill>
                <a:latin typeface="Domine" pitchFamily="18" charset="0"/>
                <a:ea typeface="Domine" pitchFamily="18" charset="-122"/>
                <a:cs typeface="Domine" pitchFamily="18" charset="-120"/>
              </a:rPr>
              <a:t>Na cruz</a:t>
            </a:r>
            <a:endParaRPr lang="en-US" sz="1700" dirty="0"/>
          </a:p>
        </p:txBody>
      </p:sp>
      <p:sp>
        <p:nvSpPr>
          <p:cNvPr id="12" name="Text 7"/>
          <p:cNvSpPr/>
          <p:nvPr/>
        </p:nvSpPr>
        <p:spPr>
          <a:xfrm>
            <a:off x="4709414" y="2743101"/>
            <a:ext cx="2773172" cy="505420"/>
          </a:xfrm>
          <a:prstGeom prst="rect">
            <a:avLst/>
          </a:prstGeom>
          <a:noFill/>
          <a:ln/>
        </p:spPr>
        <p:txBody>
          <a:bodyPr wrap="square" lIns="0" tIns="0" rIns="0" bIns="0" rtlCol="0" anchor="t">
            <a:normAutofit/>
          </a:bodyPr>
          <a:lstStyle/>
          <a:p>
            <a:pPr algn="ctr" indent="0" marL="0">
              <a:lnSpc>
                <a:spcPts val="1890"/>
              </a:lnSpc>
              <a:buNone/>
            </a:pPr>
            <a:r>
              <a:rPr lang="en-US" sz="1400" dirty="0">
                <a:solidFill>
                  <a:srgbClr val="4A3B2C"/>
                </a:solidFill>
                <a:latin typeface="Nunito Sans" pitchFamily="34" charset="0"/>
                <a:ea typeface="Nunito Sans" pitchFamily="34" charset="-122"/>
                <a:cs typeface="Nunito Sans" pitchFamily="34" charset="-120"/>
              </a:rPr>
              <a:t>Cristo triunfa sobre os poderes (Cl 2.15)</a:t>
            </a:r>
            <a:endParaRPr lang="en-US" sz="1400" dirty="0"/>
          </a:p>
        </p:txBody>
      </p:sp>
      <p:pic>
        <p:nvPicPr>
          <p:cNvPr id="13" name="Image 3" descr="arrow-right">    </p:cNvPr>
          <p:cNvPicPr>
            <a:picLocks noChangeAspect="1"/>
          </p:cNvPicPr>
          <p:nvPr/>
        </p:nvPicPr>
        <p:blipFill>
          <a:blip r:embed="rId4"/>
          <a:srcRect l="0" r="0" t="0" b="0"/>
          <a:stretch/>
        </p:blipFill>
        <p:spPr>
          <a:xfrm>
            <a:off x="7747000" y="2497981"/>
            <a:ext cx="457200" cy="254000"/>
          </a:xfrm>
          <a:prstGeom prst="rect">
            <a:avLst/>
          </a:prstGeom>
        </p:spPr>
      </p:pic>
      <p:sp>
        <p:nvSpPr>
          <p:cNvPr id="14" name="Shape 8"/>
          <p:cNvSpPr/>
          <p:nvPr/>
        </p:nvSpPr>
        <p:spPr>
          <a:xfrm>
            <a:off x="8331200" y="1969046"/>
            <a:ext cx="3048000" cy="1311870"/>
          </a:xfrm>
          <a:prstGeom prst="roundRect">
            <a:avLst>
              <a:gd name="adj" fmla="val 11617"/>
            </a:avLst>
          </a:prstGeom>
          <a:solidFill>
            <a:srgbClr val="2B2118"/>
          </a:solidFill>
          <a:ln/>
        </p:spPr>
      </p:sp>
      <p:pic>
        <p:nvPicPr>
          <p:cNvPr id="15" name="Image 4" descr="Lightning">    </p:cNvPr>
          <p:cNvPicPr>
            <a:picLocks noChangeAspect="1"/>
          </p:cNvPicPr>
          <p:nvPr/>
        </p:nvPicPr>
        <p:blipFill>
          <a:blip r:embed="rId5"/>
          <a:srcRect l="0" r="0" t="0" b="0"/>
          <a:stretch/>
        </p:blipFill>
        <p:spPr>
          <a:xfrm>
            <a:off x="9677400" y="2146846"/>
            <a:ext cx="355600" cy="355600"/>
          </a:xfrm>
          <a:prstGeom prst="rect">
            <a:avLst/>
          </a:prstGeom>
        </p:spPr>
      </p:pic>
      <p:sp>
        <p:nvSpPr>
          <p:cNvPr id="16" name="Text 9"/>
          <p:cNvSpPr/>
          <p:nvPr/>
        </p:nvSpPr>
        <p:spPr>
          <a:xfrm>
            <a:off x="9431576" y="2553246"/>
            <a:ext cx="847249" cy="284460"/>
          </a:xfrm>
          <a:prstGeom prst="rect">
            <a:avLst/>
          </a:prstGeom>
          <a:noFill/>
          <a:ln/>
        </p:spPr>
        <p:txBody>
          <a:bodyPr wrap="square" lIns="0" tIns="0" rIns="0" bIns="0" rtlCol="0" anchor="t">
            <a:normAutofit/>
          </a:bodyPr>
          <a:lstStyle/>
          <a:p>
            <a:pPr algn="ctr" indent="0" marL="0">
              <a:lnSpc>
                <a:spcPts val="2040"/>
              </a:lnSpc>
              <a:buNone/>
            </a:pPr>
            <a:r>
              <a:rPr lang="en-US" sz="1700" b="1" dirty="0">
                <a:solidFill>
                  <a:srgbClr val="F2C14E"/>
                </a:solidFill>
                <a:latin typeface="Domine" pitchFamily="18" charset="0"/>
                <a:ea typeface="Domine" pitchFamily="18" charset="-122"/>
                <a:cs typeface="Domine" pitchFamily="18" charset="-120"/>
              </a:rPr>
              <a:t>No fim</a:t>
            </a:r>
            <a:endParaRPr lang="en-US" sz="1700" dirty="0"/>
          </a:p>
        </p:txBody>
      </p:sp>
      <p:sp>
        <p:nvSpPr>
          <p:cNvPr id="17" name="Text 10"/>
          <p:cNvSpPr/>
          <p:nvPr/>
        </p:nvSpPr>
        <p:spPr>
          <a:xfrm>
            <a:off x="8331200" y="2863106"/>
            <a:ext cx="3048000" cy="265410"/>
          </a:xfrm>
          <a:prstGeom prst="rect">
            <a:avLst/>
          </a:prstGeom>
          <a:noFill/>
          <a:ln/>
        </p:spPr>
        <p:txBody>
          <a:bodyPr wrap="square" lIns="0" tIns="0" rIns="0" bIns="0" rtlCol="0" anchor="t">
            <a:normAutofit/>
          </a:bodyPr>
          <a:lstStyle/>
          <a:p>
            <a:pPr algn="ctr" indent="0" marL="0">
              <a:lnSpc>
                <a:spcPts val="1890"/>
              </a:lnSpc>
              <a:buNone/>
            </a:pPr>
            <a:r>
              <a:rPr lang="en-US" sz="1400" dirty="0">
                <a:solidFill>
                  <a:srgbClr val="F6EFE2"/>
                </a:solidFill>
                <a:latin typeface="Nunito Sans" pitchFamily="34" charset="0"/>
                <a:ea typeface="Nunito Sans" pitchFamily="34" charset="-122"/>
                <a:cs typeface="Nunito Sans" pitchFamily="34" charset="-120"/>
              </a:rPr>
              <a:t>Lançado no lago de fogo (20.10)</a:t>
            </a:r>
            <a:endParaRPr lang="en-US" sz="1400" dirty="0"/>
          </a:p>
        </p:txBody>
      </p:sp>
      <p:sp>
        <p:nvSpPr>
          <p:cNvPr id="18" name="Shape 11"/>
          <p:cNvSpPr/>
          <p:nvPr/>
        </p:nvSpPr>
        <p:spPr>
          <a:xfrm>
            <a:off x="812800" y="3654921"/>
            <a:ext cx="5181600" cy="914350"/>
          </a:xfrm>
          <a:prstGeom prst="roundRect">
            <a:avLst>
              <a:gd name="adj" fmla="val 16668"/>
            </a:avLst>
          </a:prstGeom>
          <a:solidFill>
            <a:srgbClr val="2F4A6D"/>
          </a:solidFill>
          <a:ln/>
        </p:spPr>
      </p:sp>
      <p:pic>
        <p:nvPicPr>
          <p:cNvPr id="19" name="Image 5" descr="Clock">    </p:cNvPr>
          <p:cNvPicPr>
            <a:picLocks noChangeAspect="1"/>
          </p:cNvPicPr>
          <p:nvPr/>
        </p:nvPicPr>
        <p:blipFill>
          <a:blip r:embed="rId6"/>
          <a:srcRect l="0" r="0" t="0" b="0"/>
          <a:stretch/>
        </p:blipFill>
        <p:spPr>
          <a:xfrm>
            <a:off x="1016000" y="3832721"/>
            <a:ext cx="355600" cy="355600"/>
          </a:xfrm>
          <a:prstGeom prst="rect">
            <a:avLst/>
          </a:prstGeom>
        </p:spPr>
      </p:pic>
      <p:sp>
        <p:nvSpPr>
          <p:cNvPr id="20" name="Text 12"/>
          <p:cNvSpPr/>
          <p:nvPr/>
        </p:nvSpPr>
        <p:spPr>
          <a:xfrm>
            <a:off x="1524000" y="3832721"/>
            <a:ext cx="4395216"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F2C14E"/>
                </a:solidFill>
                <a:latin typeface="Nunito Sans" pitchFamily="34" charset="0"/>
                <a:ea typeface="Nunito Sans" pitchFamily="34" charset="-122"/>
                <a:cs typeface="Nunito Sans" pitchFamily="34" charset="-120"/>
              </a:rPr>
              <a:t>Já</a:t>
            </a:r>
            <a:endParaRPr lang="en-US" sz="1700" dirty="0"/>
          </a:p>
        </p:txBody>
      </p:sp>
      <p:sp>
        <p:nvSpPr>
          <p:cNvPr id="21" name="Text 13"/>
          <p:cNvSpPr/>
          <p:nvPr/>
        </p:nvSpPr>
        <p:spPr>
          <a:xfrm>
            <a:off x="1524000" y="4142581"/>
            <a:ext cx="4395216"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F6EFE2"/>
                </a:solidFill>
                <a:latin typeface="Nunito Sans" pitchFamily="34" charset="0"/>
                <a:ea typeface="Nunito Sans" pitchFamily="34" charset="-122"/>
                <a:cs typeface="Nunito Sans" pitchFamily="34" charset="-120"/>
              </a:rPr>
              <a:t>O inimigo já foi derrotado e perdeu o seu lugar</a:t>
            </a:r>
            <a:endParaRPr lang="en-US" sz="1400" dirty="0"/>
          </a:p>
        </p:txBody>
      </p:sp>
      <p:sp>
        <p:nvSpPr>
          <p:cNvPr id="22" name="Shape 14"/>
          <p:cNvSpPr/>
          <p:nvPr/>
        </p:nvSpPr>
        <p:spPr>
          <a:xfrm>
            <a:off x="6197600" y="3654921"/>
            <a:ext cx="5181600" cy="914350"/>
          </a:xfrm>
          <a:prstGeom prst="roundRect">
            <a:avLst>
              <a:gd name="adj" fmla="val 16668"/>
            </a:avLst>
          </a:prstGeom>
          <a:solidFill>
            <a:srgbClr val="2B2118"/>
          </a:solidFill>
          <a:ln/>
        </p:spPr>
      </p:sp>
      <p:pic>
        <p:nvPicPr>
          <p:cNvPr id="23" name="Image 6" descr="Lightning">    </p:cNvPr>
          <p:cNvPicPr>
            <a:picLocks noChangeAspect="1"/>
          </p:cNvPicPr>
          <p:nvPr/>
        </p:nvPicPr>
        <p:blipFill>
          <a:blip r:embed="rId7"/>
          <a:srcRect l="0" r="0" t="0" b="0"/>
          <a:stretch/>
        </p:blipFill>
        <p:spPr>
          <a:xfrm>
            <a:off x="6400800" y="3832721"/>
            <a:ext cx="355600" cy="355600"/>
          </a:xfrm>
          <a:prstGeom prst="rect">
            <a:avLst/>
          </a:prstGeom>
        </p:spPr>
      </p:pic>
      <p:sp>
        <p:nvSpPr>
          <p:cNvPr id="24" name="Text 15"/>
          <p:cNvSpPr/>
          <p:nvPr/>
        </p:nvSpPr>
        <p:spPr>
          <a:xfrm>
            <a:off x="6908800" y="3832721"/>
            <a:ext cx="4395216"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F2C14E"/>
                </a:solidFill>
                <a:latin typeface="Nunito Sans" pitchFamily="34" charset="0"/>
                <a:ea typeface="Nunito Sans" pitchFamily="34" charset="-122"/>
                <a:cs typeface="Nunito Sans" pitchFamily="34" charset="-120"/>
              </a:rPr>
              <a:t>Ainda não</a:t>
            </a:r>
            <a:endParaRPr lang="en-US" sz="1700" dirty="0"/>
          </a:p>
        </p:txBody>
      </p:sp>
      <p:sp>
        <p:nvSpPr>
          <p:cNvPr id="25" name="Text 16"/>
          <p:cNvSpPr/>
          <p:nvPr/>
        </p:nvSpPr>
        <p:spPr>
          <a:xfrm>
            <a:off x="6908800" y="4142581"/>
            <a:ext cx="4395216"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F6EFE2"/>
                </a:solidFill>
                <a:latin typeface="Nunito Sans" pitchFamily="34" charset="0"/>
                <a:ea typeface="Nunito Sans" pitchFamily="34" charset="-122"/>
                <a:cs typeface="Nunito Sans" pitchFamily="34" charset="-120"/>
              </a:rPr>
              <a:t>A sua destruição final ainda vai acontecer</a:t>
            </a:r>
            <a:endParaRPr lang="en-US" sz="1400" dirty="0"/>
          </a:p>
        </p:txBody>
      </p:sp>
      <p:sp>
        <p:nvSpPr>
          <p:cNvPr id="26" name="Text 17"/>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A6A55"/>
                </a:solidFill>
                <a:latin typeface="Nunito Sans" pitchFamily="34" charset="0"/>
                <a:ea typeface="Nunito Sans" pitchFamily="34" charset="-122"/>
                <a:cs typeface="Nunito Sans" pitchFamily="34" charset="-120"/>
              </a:rPr>
              <a:t>Apocalipse 12.7-12 · 3</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6EFE2"/>
        </a:solidFill>
      </p:bgPr>
    </p:bg>
    <p:spTree>
      <p:nvGrpSpPr>
        <p:cNvPr id="1" name=""/>
        <p:cNvGrpSpPr/>
        <p:nvPr/>
      </p:nvGrpSpPr>
      <p:grpSpPr>
        <a:xfrm>
          <a:off x="0" y="0"/>
          <a:ext cx="0" cy="0"/>
          <a:chOff x="0" y="0"/>
          <a:chExt cx="0" cy="0"/>
        </a:xfrm>
      </p:grpSpPr>
      <p:sp>
        <p:nvSpPr>
          <p:cNvPr id="2" name="Text 0"/>
          <p:cNvSpPr/>
          <p:nvPr/>
        </p:nvSpPr>
        <p:spPr>
          <a:xfrm>
            <a:off x="812800" y="812800"/>
            <a:ext cx="5755640"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A5D17"/>
                </a:solidFill>
                <a:latin typeface="Nunito Sans" pitchFamily="34" charset="0"/>
                <a:ea typeface="Nunito Sans" pitchFamily="34" charset="-122"/>
                <a:cs typeface="Nunito Sans" pitchFamily="34" charset="-120"/>
              </a:rPr>
              <a:t>APOCALIPSE 12.7</a:t>
            </a:r>
            <a:endParaRPr lang="en-US" sz="1200" dirty="0"/>
          </a:p>
        </p:txBody>
      </p:sp>
      <p:sp>
        <p:nvSpPr>
          <p:cNvPr id="3" name="Text 1"/>
          <p:cNvSpPr/>
          <p:nvPr>
            <p:ph type="title"/>
          </p:nvPr>
        </p:nvSpPr>
        <p:spPr>
          <a:xfrm>
            <a:off x="812800" y="1203920"/>
            <a:ext cx="5755640" cy="960041"/>
          </a:xfrm>
          <a:prstGeom prst="rect">
            <a:avLst/>
          </a:prstGeom>
          <a:noFill/>
          <a:ln/>
        </p:spPr>
        <p:txBody>
          <a:bodyPr wrap="square" lIns="0" tIns="0" rIns="0" bIns="0" rtlCol="0" anchor="t">
            <a:normAutofit/>
          </a:bodyPr>
          <a:lstStyle/>
          <a:p>
            <a:pPr algn="l" indent="0" marL="0">
              <a:lnSpc>
                <a:spcPts val="3680"/>
              </a:lnSpc>
              <a:buNone/>
            </a:pPr>
            <a:r>
              <a:rPr lang="en-US" sz="3200" b="1" i="0" dirty="0">
                <a:solidFill>
                  <a:srgbClr val="2B2118"/>
                </a:solidFill>
                <a:latin typeface="Domine" pitchFamily="18" charset="0"/>
                <a:ea typeface="Domine" pitchFamily="18" charset="-122"/>
                <a:cs typeface="Domine" pitchFamily="18" charset="-120"/>
              </a:rPr>
              <a:t>Miguel e seus anjos contra o dragão</a:t>
            </a:r>
            <a:endParaRPr lang="en-US" sz="3200" dirty="0"/>
          </a:p>
        </p:txBody>
      </p:sp>
      <p:sp>
        <p:nvSpPr>
          <p:cNvPr id="4" name="Text 2"/>
          <p:cNvSpPr/>
          <p:nvPr/>
        </p:nvSpPr>
        <p:spPr>
          <a:xfrm>
            <a:off x="812800" y="2316361"/>
            <a:ext cx="5588000" cy="944860"/>
          </a:xfrm>
          <a:prstGeom prst="roundRect">
            <a:avLst>
              <a:gd name="adj" fmla="val 16129"/>
            </a:avLst>
          </a:prstGeom>
          <a:solidFill>
            <a:srgbClr val="EDE2CC"/>
          </a:solidFill>
          <a:ln/>
        </p:spPr>
        <p:txBody>
          <a:bodyPr wrap="square" lIns="234764" tIns="133164" rIns="31564" bIns="107764" rtlCol="0" anchor="t">
            <a:normAutofit/>
          </a:bodyPr>
          <a:lstStyle/>
          <a:p>
            <a:pPr algn="l" indent="0" marL="0">
              <a:lnSpc>
                <a:spcPts val="2320"/>
              </a:lnSpc>
              <a:buNone/>
            </a:pPr>
            <a:r>
              <a:rPr lang="en-US" sz="1600" dirty="0">
                <a:solidFill>
                  <a:srgbClr val="2B2118"/>
                </a:solidFill>
                <a:latin typeface="Domine" pitchFamily="18" charset="0"/>
                <a:ea typeface="Domine" pitchFamily="18" charset="-122"/>
                <a:cs typeface="Domine" pitchFamily="18" charset="-120"/>
              </a:rPr>
              <a:t>“Então, houve guerra no céu: Miguel e seus anjos batalhavam contra o dragão.”</a:t>
            </a:r>
            <a:endParaRPr lang="en-US" sz="1600" dirty="0"/>
          </a:p>
        </p:txBody>
      </p:sp>
      <p:sp>
        <p:nvSpPr>
          <p:cNvPr id="5" name="Shape 3"/>
          <p:cNvSpPr/>
          <p:nvPr/>
        </p:nvSpPr>
        <p:spPr>
          <a:xfrm>
            <a:off x="812800" y="2316361"/>
            <a:ext cx="5588000" cy="944860"/>
          </a:xfrm>
          <a:custGeom>
            <a:avLst/>
            <a:gdLst/>
            <a:ahLst/>
            <a:cxnLst/>
            <a:rect l="l" t="t" r="r" b="b"/>
            <a:pathLst>
              <a:path w="5588000" h="944860">
                <a:moveTo>
                  <a:pt x="152400" y="944860"/>
                </a:moveTo>
                <a:lnTo>
                  <a:pt x="152400" y="944860"/>
                </a:lnTo>
                <a:arcTo hR="152400" wR="152400" stAng="5400000" swAng="5400000"/>
                <a:lnTo>
                  <a:pt x="0" y="152400"/>
                </a:lnTo>
                <a:arcTo hR="152400" wR="152400" stAng="10800000" swAng="5400000"/>
                <a:lnTo>
                  <a:pt x="152400" y="0"/>
                </a:lnTo>
                <a:arcTo hR="152400" wR="101600" stAng="16200000" swAng="-5400000"/>
                <a:lnTo>
                  <a:pt x="50800" y="792460"/>
                </a:lnTo>
                <a:arcTo hR="152400" wR="101600" stAng="10800000" swAng="-5400000"/>
                <a:close/>
              </a:path>
            </a:pathLst>
          </a:custGeom>
          <a:solidFill>
            <a:srgbClr val="C08A2E"/>
          </a:solidFill>
          <a:ln/>
        </p:spPr>
      </p:sp>
      <p:sp>
        <p:nvSpPr>
          <p:cNvPr id="6" name="Shape 4"/>
          <p:cNvSpPr/>
          <p:nvPr/>
        </p:nvSpPr>
        <p:spPr>
          <a:xfrm>
            <a:off x="812800" y="3439021"/>
            <a:ext cx="1778000" cy="1017191"/>
          </a:xfrm>
          <a:prstGeom prst="roundRect">
            <a:avLst>
              <a:gd name="adj" fmla="val 12485"/>
            </a:avLst>
          </a:prstGeom>
          <a:solidFill>
            <a:srgbClr val="FBF7EE"/>
          </a:solidFill>
          <a:ln/>
        </p:spPr>
      </p:sp>
      <p:sp>
        <p:nvSpPr>
          <p:cNvPr id="7" name="Text 5"/>
          <p:cNvSpPr/>
          <p:nvPr/>
        </p:nvSpPr>
        <p:spPr>
          <a:xfrm>
            <a:off x="965200" y="3591421"/>
            <a:ext cx="1524000"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8A5D17"/>
                </a:solidFill>
                <a:latin typeface="Nunito Sans" pitchFamily="34" charset="0"/>
                <a:ea typeface="Nunito Sans" pitchFamily="34" charset="-122"/>
                <a:cs typeface="Nunito Sans" pitchFamily="34" charset="-120"/>
              </a:rPr>
              <a:t>Daniel 10</a:t>
            </a:r>
            <a:endParaRPr lang="en-US" sz="1500" dirty="0"/>
          </a:p>
        </p:txBody>
      </p:sp>
      <p:sp>
        <p:nvSpPr>
          <p:cNvPr id="8" name="Text 6"/>
          <p:cNvSpPr/>
          <p:nvPr/>
        </p:nvSpPr>
        <p:spPr>
          <a:xfrm>
            <a:off x="965200" y="3858121"/>
            <a:ext cx="1524000" cy="471091"/>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A3B2C"/>
                </a:solidFill>
                <a:latin typeface="Nunito Sans" pitchFamily="34" charset="0"/>
                <a:ea typeface="Nunito Sans" pitchFamily="34" charset="-122"/>
                <a:cs typeface="Nunito Sans" pitchFamily="34" charset="-120"/>
              </a:rPr>
              <a:t>“Um dos maiores príncipes”</a:t>
            </a:r>
            <a:endParaRPr lang="en-US" sz="1300" dirty="0"/>
          </a:p>
        </p:txBody>
      </p:sp>
      <p:sp>
        <p:nvSpPr>
          <p:cNvPr id="9" name="Shape 7"/>
          <p:cNvSpPr/>
          <p:nvPr/>
        </p:nvSpPr>
        <p:spPr>
          <a:xfrm>
            <a:off x="2717800" y="3439021"/>
            <a:ext cx="1778000" cy="1017191"/>
          </a:xfrm>
          <a:prstGeom prst="roundRect">
            <a:avLst>
              <a:gd name="adj" fmla="val 12485"/>
            </a:avLst>
          </a:prstGeom>
          <a:solidFill>
            <a:srgbClr val="FBF7EE"/>
          </a:solidFill>
          <a:ln/>
        </p:spPr>
      </p:sp>
      <p:sp>
        <p:nvSpPr>
          <p:cNvPr id="10" name="Text 8"/>
          <p:cNvSpPr/>
          <p:nvPr/>
        </p:nvSpPr>
        <p:spPr>
          <a:xfrm>
            <a:off x="2870200" y="3591421"/>
            <a:ext cx="1524000"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2F4A6D"/>
                </a:solidFill>
                <a:latin typeface="Nunito Sans" pitchFamily="34" charset="0"/>
                <a:ea typeface="Nunito Sans" pitchFamily="34" charset="-122"/>
                <a:cs typeface="Nunito Sans" pitchFamily="34" charset="-120"/>
              </a:rPr>
              <a:t>Daniel 12</a:t>
            </a:r>
            <a:endParaRPr lang="en-US" sz="1500" dirty="0"/>
          </a:p>
        </p:txBody>
      </p:sp>
      <p:sp>
        <p:nvSpPr>
          <p:cNvPr id="11" name="Text 9"/>
          <p:cNvSpPr/>
          <p:nvPr/>
        </p:nvSpPr>
        <p:spPr>
          <a:xfrm>
            <a:off x="2870200" y="3858121"/>
            <a:ext cx="1524000" cy="471091"/>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A3B2C"/>
                </a:solidFill>
                <a:latin typeface="Nunito Sans" pitchFamily="34" charset="0"/>
                <a:ea typeface="Nunito Sans" pitchFamily="34" charset="-122"/>
                <a:cs typeface="Nunito Sans" pitchFamily="34" charset="-120"/>
              </a:rPr>
              <a:t>Protetor do povo de Deus</a:t>
            </a:r>
            <a:endParaRPr lang="en-US" sz="1300" dirty="0"/>
          </a:p>
        </p:txBody>
      </p:sp>
      <p:sp>
        <p:nvSpPr>
          <p:cNvPr id="12" name="Shape 10"/>
          <p:cNvSpPr/>
          <p:nvPr/>
        </p:nvSpPr>
        <p:spPr>
          <a:xfrm>
            <a:off x="4622800" y="3439021"/>
            <a:ext cx="1778000" cy="1017191"/>
          </a:xfrm>
          <a:prstGeom prst="roundRect">
            <a:avLst>
              <a:gd name="adj" fmla="val 12485"/>
            </a:avLst>
          </a:prstGeom>
          <a:solidFill>
            <a:srgbClr val="FBF7EE"/>
          </a:solidFill>
          <a:ln/>
        </p:spPr>
      </p:sp>
      <p:sp>
        <p:nvSpPr>
          <p:cNvPr id="13" name="Text 11"/>
          <p:cNvSpPr/>
          <p:nvPr/>
        </p:nvSpPr>
        <p:spPr>
          <a:xfrm>
            <a:off x="4775200" y="3591421"/>
            <a:ext cx="1524000"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A23B2A"/>
                </a:solidFill>
                <a:latin typeface="Nunito Sans" pitchFamily="34" charset="0"/>
                <a:ea typeface="Nunito Sans" pitchFamily="34" charset="-122"/>
                <a:cs typeface="Nunito Sans" pitchFamily="34" charset="-120"/>
              </a:rPr>
              <a:t>Judas 9</a:t>
            </a:r>
            <a:endParaRPr lang="en-US" sz="1500" dirty="0"/>
          </a:p>
        </p:txBody>
      </p:sp>
      <p:sp>
        <p:nvSpPr>
          <p:cNvPr id="14" name="Text 12"/>
          <p:cNvSpPr/>
          <p:nvPr/>
        </p:nvSpPr>
        <p:spPr>
          <a:xfrm>
            <a:off x="4775200" y="3858121"/>
            <a:ext cx="1524000" cy="471091"/>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A3B2C"/>
                </a:solidFill>
                <a:latin typeface="Nunito Sans" pitchFamily="34" charset="0"/>
                <a:ea typeface="Nunito Sans" pitchFamily="34" charset="-122"/>
                <a:cs typeface="Nunito Sans" pitchFamily="34" charset="-120"/>
              </a:rPr>
              <a:t>“O Senhor te repreenda!”</a:t>
            </a:r>
            <a:endParaRPr lang="en-US" sz="1300" dirty="0"/>
          </a:p>
        </p:txBody>
      </p:sp>
      <p:pic>
        <p:nvPicPr>
          <p:cNvPr id="15" name="Image 0" descr="O arcanjo Miguel, de asas abertas e espada erguida, com um escudo dourado, em pé sobre as nuvens">    </p:cNvPr>
          <p:cNvPicPr>
            <a:picLocks noChangeAspect="1"/>
          </p:cNvPicPr>
          <p:nvPr/>
        </p:nvPicPr>
        <p:blipFill>
          <a:blip r:embed="rId1"/>
          <a:srcRect l="0" r="0" t="0" b="0"/>
          <a:stretch/>
        </p:blipFill>
        <p:spPr>
          <a:xfrm>
            <a:off x="6807200" y="812800"/>
            <a:ext cx="4572000" cy="4572000"/>
          </a:xfrm>
          <a:prstGeom prst="rect">
            <a:avLst/>
          </a:prstGeom>
        </p:spPr>
      </p:pic>
      <p:sp>
        <p:nvSpPr>
          <p:cNvPr id="16" name="Text 13"/>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A6A55"/>
                </a:solidFill>
                <a:latin typeface="Nunito Sans" pitchFamily="34" charset="0"/>
                <a:ea typeface="Nunito Sans" pitchFamily="34" charset="-122"/>
                <a:cs typeface="Nunito Sans" pitchFamily="34" charset="-120"/>
              </a:rPr>
              <a:t>Apocalipse 12.7-12 · 4</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2B211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E8C677"/>
                </a:solidFill>
                <a:latin typeface="Nunito Sans" pitchFamily="34" charset="0"/>
                <a:ea typeface="Nunito Sans" pitchFamily="34" charset="-122"/>
                <a:cs typeface="Nunito Sans" pitchFamily="34" charset="-120"/>
              </a:rPr>
              <a:t>APOCALIPSE 12.8</a:t>
            </a:r>
            <a:endParaRPr lang="en-US" sz="1200" dirty="0"/>
          </a:p>
        </p:txBody>
      </p:sp>
      <p:sp>
        <p:nvSpPr>
          <p:cNvPr id="3" name="Text 1"/>
          <p:cNvSpPr/>
          <p:nvPr>
            <p:ph type="title"/>
          </p:nvPr>
        </p:nvSpPr>
        <p:spPr>
          <a:xfrm>
            <a:off x="812800" y="11277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dirty="0">
                <a:solidFill>
                  <a:srgbClr val="F6EFE2"/>
                </a:solidFill>
                <a:latin typeface="Domine" pitchFamily="18" charset="0"/>
                <a:ea typeface="Domine" pitchFamily="18" charset="-122"/>
                <a:cs typeface="Domine" pitchFamily="18" charset="-120"/>
              </a:rPr>
              <a:t>“Não prevaleceram e perderam seu lugar no céu”</a:t>
            </a:r>
            <a:endParaRPr lang="en-US" sz="3200" dirty="0"/>
          </a:p>
        </p:txBody>
      </p:sp>
      <p:sp>
        <p:nvSpPr>
          <p:cNvPr id="4" name="Shape 2"/>
          <p:cNvSpPr/>
          <p:nvPr/>
        </p:nvSpPr>
        <p:spPr>
          <a:xfrm>
            <a:off x="812800" y="1849041"/>
            <a:ext cx="4851400" cy="1259830"/>
          </a:xfrm>
          <a:prstGeom prst="roundRect">
            <a:avLst>
              <a:gd name="adj" fmla="val 12097"/>
            </a:avLst>
          </a:prstGeom>
          <a:solidFill>
            <a:srgbClr val="3A2D21"/>
          </a:solidFill>
          <a:ln/>
        </p:spPr>
      </p:sp>
      <p:sp>
        <p:nvSpPr>
          <p:cNvPr id="5" name="Text 3"/>
          <p:cNvSpPr/>
          <p:nvPr/>
        </p:nvSpPr>
        <p:spPr>
          <a:xfrm>
            <a:off x="1041400" y="2052241"/>
            <a:ext cx="4526026"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F2A08E"/>
                </a:solidFill>
                <a:latin typeface="Nunito Sans" pitchFamily="34" charset="0"/>
                <a:ea typeface="Nunito Sans" pitchFamily="34" charset="-122"/>
                <a:cs typeface="Nunito Sans" pitchFamily="34" charset="-120"/>
              </a:rPr>
              <a:t>Daniel 7.21</a:t>
            </a:r>
            <a:endParaRPr lang="en-US" sz="1600" dirty="0"/>
          </a:p>
        </p:txBody>
      </p:sp>
      <p:sp>
        <p:nvSpPr>
          <p:cNvPr id="6" name="Text 4"/>
          <p:cNvSpPr/>
          <p:nvPr/>
        </p:nvSpPr>
        <p:spPr>
          <a:xfrm>
            <a:off x="1041400" y="2372271"/>
            <a:ext cx="4526026" cy="5588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D9CBB0"/>
                </a:solidFill>
                <a:latin typeface="Nunito Sans" pitchFamily="34" charset="0"/>
                <a:ea typeface="Nunito Sans" pitchFamily="34" charset="-122"/>
                <a:cs typeface="Nunito Sans" pitchFamily="34" charset="-120"/>
              </a:rPr>
              <a:t>A besta fazia guerra contra os santos e </a:t>
            </a:r>
            <a:r>
              <a:rPr lang="en-US" sz="1500" b="1" dirty="0">
                <a:solidFill>
                  <a:srgbClr val="D9CBB0"/>
                </a:solidFill>
                <a:latin typeface="Nunito Sans" pitchFamily="34" charset="0"/>
                <a:ea typeface="Nunito Sans" pitchFamily="34" charset="-122"/>
                <a:cs typeface="Nunito Sans" pitchFamily="34" charset="-120"/>
              </a:rPr>
              <a:t>prevalecia</a:t>
            </a:r>
            <a:r>
              <a:rPr lang="en-US" sz="1500" dirty="0">
                <a:solidFill>
                  <a:srgbClr val="D9CBB0"/>
                </a:solidFill>
                <a:latin typeface="Nunito Sans" pitchFamily="34" charset="0"/>
                <a:ea typeface="Nunito Sans" pitchFamily="34" charset="-122"/>
                <a:cs typeface="Nunito Sans" pitchFamily="34" charset="-120"/>
              </a:rPr>
              <a:t> contra eles.</a:t>
            </a:r>
            <a:endParaRPr lang="en-US" sz="1500" dirty="0"/>
          </a:p>
        </p:txBody>
      </p:sp>
      <p:pic>
        <p:nvPicPr>
          <p:cNvPr id="7" name="Image 0" descr="arrow-right">    </p:cNvPr>
          <p:cNvPicPr>
            <a:picLocks noChangeAspect="1"/>
          </p:cNvPicPr>
          <p:nvPr/>
        </p:nvPicPr>
        <p:blipFill>
          <a:blip r:embed="rId1"/>
          <a:srcRect l="0" r="0" t="0" b="0"/>
          <a:stretch/>
        </p:blipFill>
        <p:spPr>
          <a:xfrm>
            <a:off x="5867400" y="2351931"/>
            <a:ext cx="457200" cy="254000"/>
          </a:xfrm>
          <a:prstGeom prst="rect">
            <a:avLst/>
          </a:prstGeom>
        </p:spPr>
      </p:pic>
      <p:sp>
        <p:nvSpPr>
          <p:cNvPr id="8" name="Shape 5"/>
          <p:cNvSpPr/>
          <p:nvPr/>
        </p:nvSpPr>
        <p:spPr>
          <a:xfrm>
            <a:off x="6527800" y="1849041"/>
            <a:ext cx="4851400" cy="1259830"/>
          </a:xfrm>
          <a:prstGeom prst="roundRect">
            <a:avLst>
              <a:gd name="adj" fmla="val 12097"/>
            </a:avLst>
          </a:prstGeom>
          <a:solidFill>
            <a:srgbClr val="2F4A6D"/>
          </a:solidFill>
          <a:ln/>
        </p:spPr>
      </p:sp>
      <p:sp>
        <p:nvSpPr>
          <p:cNvPr id="9" name="Text 6"/>
          <p:cNvSpPr/>
          <p:nvPr/>
        </p:nvSpPr>
        <p:spPr>
          <a:xfrm>
            <a:off x="6756400" y="2052241"/>
            <a:ext cx="4526026"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F2C14E"/>
                </a:solidFill>
                <a:latin typeface="Nunito Sans" pitchFamily="34" charset="0"/>
                <a:ea typeface="Nunito Sans" pitchFamily="34" charset="-122"/>
                <a:cs typeface="Nunito Sans" pitchFamily="34" charset="-120"/>
              </a:rPr>
              <a:t>Apocalipse 12.8</a:t>
            </a:r>
            <a:endParaRPr lang="en-US" sz="1600" dirty="0"/>
          </a:p>
        </p:txBody>
      </p:sp>
      <p:sp>
        <p:nvSpPr>
          <p:cNvPr id="10" name="Text 7"/>
          <p:cNvSpPr/>
          <p:nvPr/>
        </p:nvSpPr>
        <p:spPr>
          <a:xfrm>
            <a:off x="6756400" y="2372271"/>
            <a:ext cx="4526026" cy="5588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F6EFE2"/>
                </a:solidFill>
                <a:latin typeface="Nunito Sans" pitchFamily="34" charset="0"/>
                <a:ea typeface="Nunito Sans" pitchFamily="34" charset="-122"/>
                <a:cs typeface="Nunito Sans" pitchFamily="34" charset="-120"/>
              </a:rPr>
              <a:t>O dragão faz guerra contra Miguel e </a:t>
            </a:r>
            <a:r>
              <a:rPr lang="en-US" sz="1500" b="1" dirty="0">
                <a:solidFill>
                  <a:srgbClr val="F6EFE2"/>
                </a:solidFill>
                <a:latin typeface="Nunito Sans" pitchFamily="34" charset="0"/>
                <a:ea typeface="Nunito Sans" pitchFamily="34" charset="-122"/>
                <a:cs typeface="Nunito Sans" pitchFamily="34" charset="-120"/>
              </a:rPr>
              <a:t>não prevalece</a:t>
            </a:r>
            <a:r>
              <a:rPr lang="en-US" sz="1500" dirty="0">
                <a:solidFill>
                  <a:srgbClr val="F6EFE2"/>
                </a:solidFill>
                <a:latin typeface="Nunito Sans" pitchFamily="34" charset="0"/>
                <a:ea typeface="Nunito Sans" pitchFamily="34" charset="-122"/>
                <a:cs typeface="Nunito Sans" pitchFamily="34" charset="-120"/>
              </a:rPr>
              <a:t>. A cena se inverte.</a:t>
            </a:r>
            <a:endParaRPr lang="en-US" sz="1500" dirty="0"/>
          </a:p>
        </p:txBody>
      </p:sp>
      <p:sp>
        <p:nvSpPr>
          <p:cNvPr id="11" name="Shape 8"/>
          <p:cNvSpPr/>
          <p:nvPr/>
        </p:nvSpPr>
        <p:spPr>
          <a:xfrm>
            <a:off x="812800" y="3362871"/>
            <a:ext cx="10566400" cy="711200"/>
          </a:xfrm>
          <a:prstGeom prst="roundRect">
            <a:avLst>
              <a:gd name="adj" fmla="val 21429"/>
            </a:avLst>
          </a:prstGeom>
          <a:solidFill>
            <a:srgbClr val="3A2D21"/>
          </a:solidFill>
          <a:ln/>
        </p:spPr>
      </p:sp>
      <p:sp>
        <p:nvSpPr>
          <p:cNvPr id="12" name="Shape 9"/>
          <p:cNvSpPr/>
          <p:nvPr/>
        </p:nvSpPr>
        <p:spPr>
          <a:xfrm>
            <a:off x="812800" y="3362871"/>
            <a:ext cx="10566400" cy="711200"/>
          </a:xfrm>
          <a:custGeom>
            <a:avLst/>
            <a:gdLst/>
            <a:ahLst/>
            <a:cxnLst/>
            <a:rect l="l" t="t" r="r" b="b"/>
            <a:pathLst>
              <a:path w="10566400" h="711200">
                <a:moveTo>
                  <a:pt x="152400" y="711200"/>
                </a:moveTo>
                <a:lnTo>
                  <a:pt x="152400" y="711200"/>
                </a:lnTo>
                <a:arcTo hR="152400" wR="152400" stAng="5400000" swAng="5400000"/>
                <a:lnTo>
                  <a:pt x="0" y="152400"/>
                </a:lnTo>
                <a:arcTo hR="152400" wR="152400" stAng="10800000" swAng="5400000"/>
                <a:lnTo>
                  <a:pt x="152400" y="0"/>
                </a:lnTo>
                <a:arcTo hR="152400" wR="101600" stAng="16200000" swAng="-5400000"/>
                <a:lnTo>
                  <a:pt x="50800" y="558800"/>
                </a:lnTo>
                <a:arcTo hR="152400" wR="101600" stAng="10800000" swAng="-5400000"/>
                <a:close/>
              </a:path>
            </a:pathLst>
          </a:custGeom>
          <a:solidFill>
            <a:srgbClr val="F2C14E"/>
          </a:solidFill>
          <a:ln/>
        </p:spPr>
      </p:sp>
      <p:pic>
        <p:nvPicPr>
          <p:cNvPr id="13" name="Image 1" descr="Verified">    </p:cNvPr>
          <p:cNvPicPr>
            <a:picLocks noChangeAspect="1"/>
          </p:cNvPicPr>
          <p:nvPr/>
        </p:nvPicPr>
        <p:blipFill>
          <a:blip r:embed="rId2"/>
          <a:srcRect l="0" r="0" t="0" b="0"/>
          <a:stretch/>
        </p:blipFill>
        <p:spPr>
          <a:xfrm>
            <a:off x="1117600" y="3540671"/>
            <a:ext cx="355600" cy="355600"/>
          </a:xfrm>
          <a:prstGeom prst="rect">
            <a:avLst/>
          </a:prstGeom>
        </p:spPr>
      </p:pic>
      <p:sp>
        <p:nvSpPr>
          <p:cNvPr id="14" name="Text 10"/>
          <p:cNvSpPr/>
          <p:nvPr/>
        </p:nvSpPr>
        <p:spPr>
          <a:xfrm>
            <a:off x="1651000" y="3585121"/>
            <a:ext cx="9758426"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F6EFE2"/>
                </a:solidFill>
                <a:latin typeface="Nunito Sans" pitchFamily="34" charset="0"/>
                <a:ea typeface="Nunito Sans" pitchFamily="34" charset="-122"/>
                <a:cs typeface="Nunito Sans" pitchFamily="34" charset="-120"/>
              </a:rPr>
              <a:t>“Foi expulso”: o verbo está na voz passiva. Por trás da espada de Miguel está a mão de Deus.</a:t>
            </a:r>
            <a:endParaRPr lang="en-US" sz="1500" dirty="0"/>
          </a:p>
        </p:txBody>
      </p:sp>
      <p:sp>
        <p:nvSpPr>
          <p:cNvPr id="15" name="Text 11"/>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BFAE8E"/>
                </a:solidFill>
                <a:latin typeface="Nunito Sans" pitchFamily="34" charset="0"/>
                <a:ea typeface="Nunito Sans" pitchFamily="34" charset="-122"/>
                <a:cs typeface="Nunito Sans" pitchFamily="34" charset="-120"/>
              </a:rPr>
              <a:t>Apocalipse 12.7-12 · 5</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6EFE2"/>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A5D17"/>
                </a:solidFill>
                <a:latin typeface="Nunito Sans" pitchFamily="34" charset="0"/>
                <a:ea typeface="Nunito Sans" pitchFamily="34" charset="-122"/>
                <a:cs typeface="Nunito Sans" pitchFamily="34" charset="-120"/>
              </a:rPr>
              <a:t>APOCALIPSE 12.9</a:t>
            </a:r>
            <a:endParaRPr lang="en-US" sz="1200" dirty="0"/>
          </a:p>
        </p:txBody>
      </p:sp>
      <p:sp>
        <p:nvSpPr>
          <p:cNvPr id="3" name="Text 1"/>
          <p:cNvSpPr/>
          <p:nvPr>
            <p:ph type="title"/>
          </p:nvPr>
        </p:nvSpPr>
        <p:spPr>
          <a:xfrm>
            <a:off x="812800" y="11277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dirty="0">
                <a:solidFill>
                  <a:srgbClr val="2B2118"/>
                </a:solidFill>
                <a:latin typeface="Domine" pitchFamily="18" charset="0"/>
                <a:ea typeface="Domine" pitchFamily="18" charset="-122"/>
                <a:cs typeface="Domine" pitchFamily="18" charset="-120"/>
              </a:rPr>
              <a:t>Os quatro nomes do inimigo</a:t>
            </a:r>
            <a:endParaRPr lang="en-US" sz="3200" dirty="0"/>
          </a:p>
        </p:txBody>
      </p:sp>
      <p:sp>
        <p:nvSpPr>
          <p:cNvPr id="4" name="Shape 2"/>
          <p:cNvSpPr/>
          <p:nvPr/>
        </p:nvSpPr>
        <p:spPr>
          <a:xfrm>
            <a:off x="819150" y="1855391"/>
            <a:ext cx="10553700" cy="2699990"/>
          </a:xfrm>
          <a:prstGeom prst="roundRect">
            <a:avLst>
              <a:gd name="adj" fmla="val 5409"/>
            </a:avLst>
          </a:prstGeom>
          <a:noFill/>
          <a:ln w="12700">
            <a:solidFill>
              <a:srgbClr val="D8C9A8"/>
            </a:solidFill>
            <a:prstDash val="solid"/>
          </a:ln>
        </p:spPr>
      </p:sp>
      <p:sp>
        <p:nvSpPr>
          <p:cNvPr id="5" name="Shape 3"/>
          <p:cNvSpPr/>
          <p:nvPr/>
        </p:nvSpPr>
        <p:spPr>
          <a:xfrm>
            <a:off x="825500" y="1861741"/>
            <a:ext cx="10541000" cy="502890"/>
          </a:xfrm>
          <a:custGeom>
            <a:avLst/>
            <a:gdLst/>
            <a:ahLst/>
            <a:cxnLst/>
            <a:rect l="l" t="t" r="r" b="b"/>
            <a:pathLst>
              <a:path w="10541000" h="502890">
                <a:moveTo>
                  <a:pt x="0" y="139700"/>
                </a:moveTo>
                <a:arcTo hR="139700" wR="139700" stAng="10800000" swAng="5400000"/>
                <a:lnTo>
                  <a:pt x="10401300" y="0"/>
                </a:lnTo>
                <a:arcTo hR="139700" wR="139700" stAng="16200000" swAng="5400000"/>
                <a:lnTo>
                  <a:pt x="10541000" y="502890"/>
                </a:lnTo>
                <a:lnTo>
                  <a:pt x="0" y="502890"/>
                </a:lnTo>
                <a:close/>
              </a:path>
            </a:pathLst>
          </a:custGeom>
          <a:solidFill>
            <a:srgbClr val="2B2118"/>
          </a:solidFill>
          <a:ln/>
        </p:spPr>
      </p:sp>
      <p:sp>
        <p:nvSpPr>
          <p:cNvPr id="6" name="Text 4"/>
          <p:cNvSpPr/>
          <p:nvPr/>
        </p:nvSpPr>
        <p:spPr>
          <a:xfrm>
            <a:off x="1054100" y="1988741"/>
            <a:ext cx="3401060" cy="27429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E8C677"/>
                </a:solidFill>
                <a:latin typeface="Nunito Sans" pitchFamily="34" charset="0"/>
                <a:ea typeface="Nunito Sans" pitchFamily="34" charset="-122"/>
                <a:cs typeface="Nunito Sans" pitchFamily="34" charset="-120"/>
              </a:rPr>
              <a:t>O nome</a:t>
            </a:r>
            <a:endParaRPr lang="en-US" sz="1400" dirty="0"/>
          </a:p>
        </p:txBody>
      </p:sp>
      <p:sp>
        <p:nvSpPr>
          <p:cNvPr id="7" name="Text 5"/>
          <p:cNvSpPr/>
          <p:nvPr/>
        </p:nvSpPr>
        <p:spPr>
          <a:xfrm>
            <a:off x="4356100" y="1988741"/>
            <a:ext cx="5153914" cy="27429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F6EFE2"/>
                </a:solidFill>
                <a:latin typeface="Nunito Sans" pitchFamily="34" charset="0"/>
                <a:ea typeface="Nunito Sans" pitchFamily="34" charset="-122"/>
                <a:cs typeface="Nunito Sans" pitchFamily="34" charset="-120"/>
              </a:rPr>
              <a:t>O que ele revela</a:t>
            </a:r>
            <a:endParaRPr lang="en-US" sz="1400" dirty="0"/>
          </a:p>
        </p:txBody>
      </p:sp>
      <p:sp>
        <p:nvSpPr>
          <p:cNvPr id="8" name="Text 6"/>
          <p:cNvSpPr/>
          <p:nvPr/>
        </p:nvSpPr>
        <p:spPr>
          <a:xfrm>
            <a:off x="9359900" y="1988741"/>
            <a:ext cx="1831340" cy="27429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E8C677"/>
                </a:solidFill>
                <a:latin typeface="Nunito Sans" pitchFamily="34" charset="0"/>
                <a:ea typeface="Nunito Sans" pitchFamily="34" charset="-122"/>
                <a:cs typeface="Nunito Sans" pitchFamily="34" charset="-120"/>
              </a:rPr>
              <a:t>Na Bíblia</a:t>
            </a:r>
            <a:endParaRPr lang="en-US" sz="1400" dirty="0"/>
          </a:p>
        </p:txBody>
      </p:sp>
      <p:sp>
        <p:nvSpPr>
          <p:cNvPr id="9" name="Shape 7"/>
          <p:cNvSpPr/>
          <p:nvPr/>
        </p:nvSpPr>
        <p:spPr>
          <a:xfrm>
            <a:off x="825500" y="2364631"/>
            <a:ext cx="10541000" cy="546100"/>
          </a:xfrm>
          <a:prstGeom prst="rect">
            <a:avLst/>
          </a:prstGeom>
          <a:solidFill>
            <a:srgbClr val="FBF7EE"/>
          </a:solidFill>
          <a:ln/>
        </p:spPr>
      </p:sp>
      <p:sp>
        <p:nvSpPr>
          <p:cNvPr id="10" name="Text 8"/>
          <p:cNvSpPr/>
          <p:nvPr/>
        </p:nvSpPr>
        <p:spPr>
          <a:xfrm>
            <a:off x="1054100" y="2504331"/>
            <a:ext cx="3401060"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A23B2A"/>
                </a:solidFill>
                <a:latin typeface="Nunito Sans" pitchFamily="34" charset="0"/>
                <a:ea typeface="Nunito Sans" pitchFamily="34" charset="-122"/>
                <a:cs typeface="Nunito Sans" pitchFamily="34" charset="-120"/>
              </a:rPr>
              <a:t>O grande dragão</a:t>
            </a:r>
            <a:endParaRPr lang="en-US" sz="1500" dirty="0"/>
          </a:p>
        </p:txBody>
      </p:sp>
      <p:sp>
        <p:nvSpPr>
          <p:cNvPr id="11" name="Text 9"/>
          <p:cNvSpPr/>
          <p:nvPr/>
        </p:nvSpPr>
        <p:spPr>
          <a:xfrm>
            <a:off x="4356100" y="2509093"/>
            <a:ext cx="5153914" cy="282575"/>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4A3B2C"/>
                </a:solidFill>
                <a:latin typeface="Nunito Sans" pitchFamily="34" charset="0"/>
                <a:ea typeface="Nunito Sans" pitchFamily="34" charset="-122"/>
                <a:cs typeface="Nunito Sans" pitchFamily="34" charset="-120"/>
              </a:rPr>
              <a:t>O monstro do caos que Deus prometeu vencer</a:t>
            </a:r>
            <a:endParaRPr lang="en-US" sz="1500" dirty="0"/>
          </a:p>
        </p:txBody>
      </p:sp>
      <p:sp>
        <p:nvSpPr>
          <p:cNvPr id="12" name="Text 10"/>
          <p:cNvSpPr/>
          <p:nvPr/>
        </p:nvSpPr>
        <p:spPr>
          <a:xfrm>
            <a:off x="9359900" y="2513211"/>
            <a:ext cx="1831340"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2F4A6D"/>
                </a:solidFill>
                <a:latin typeface="Nunito Sans" pitchFamily="34" charset="0"/>
                <a:ea typeface="Nunito Sans" pitchFamily="34" charset="-122"/>
                <a:cs typeface="Nunito Sans" pitchFamily="34" charset="-120"/>
              </a:rPr>
              <a:t>Is 27.1</a:t>
            </a:r>
            <a:endParaRPr lang="en-US" sz="1400" dirty="0"/>
          </a:p>
        </p:txBody>
      </p:sp>
      <p:sp>
        <p:nvSpPr>
          <p:cNvPr id="13" name="Shape 11"/>
          <p:cNvSpPr/>
          <p:nvPr/>
        </p:nvSpPr>
        <p:spPr>
          <a:xfrm>
            <a:off x="825500" y="2910731"/>
            <a:ext cx="10541000" cy="546100"/>
          </a:xfrm>
          <a:prstGeom prst="rect">
            <a:avLst/>
          </a:prstGeom>
          <a:solidFill>
            <a:srgbClr val="EDE2CC"/>
          </a:solidFill>
          <a:ln/>
        </p:spPr>
      </p:sp>
      <p:sp>
        <p:nvSpPr>
          <p:cNvPr id="14" name="Text 12"/>
          <p:cNvSpPr/>
          <p:nvPr/>
        </p:nvSpPr>
        <p:spPr>
          <a:xfrm>
            <a:off x="1054100" y="3050431"/>
            <a:ext cx="3401060"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A23B2A"/>
                </a:solidFill>
                <a:latin typeface="Nunito Sans" pitchFamily="34" charset="0"/>
                <a:ea typeface="Nunito Sans" pitchFamily="34" charset="-122"/>
                <a:cs typeface="Nunito Sans" pitchFamily="34" charset="-120"/>
              </a:rPr>
              <a:t>A antiga serpente</a:t>
            </a:r>
            <a:endParaRPr lang="en-US" sz="1500" dirty="0"/>
          </a:p>
        </p:txBody>
      </p:sp>
      <p:sp>
        <p:nvSpPr>
          <p:cNvPr id="15" name="Text 13"/>
          <p:cNvSpPr/>
          <p:nvPr/>
        </p:nvSpPr>
        <p:spPr>
          <a:xfrm>
            <a:off x="4356100" y="3055193"/>
            <a:ext cx="5153914" cy="282575"/>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4A3B2C"/>
                </a:solidFill>
                <a:latin typeface="Nunito Sans" pitchFamily="34" charset="0"/>
                <a:ea typeface="Nunito Sans" pitchFamily="34" charset="-122"/>
                <a:cs typeface="Nunito Sans" pitchFamily="34" charset="-120"/>
              </a:rPr>
              <a:t>O mesmo enganador do Éden</a:t>
            </a:r>
            <a:endParaRPr lang="en-US" sz="1500" dirty="0"/>
          </a:p>
        </p:txBody>
      </p:sp>
      <p:sp>
        <p:nvSpPr>
          <p:cNvPr id="16" name="Text 14"/>
          <p:cNvSpPr/>
          <p:nvPr/>
        </p:nvSpPr>
        <p:spPr>
          <a:xfrm>
            <a:off x="9359900" y="3059311"/>
            <a:ext cx="1831340"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2F4A6D"/>
                </a:solidFill>
                <a:latin typeface="Nunito Sans" pitchFamily="34" charset="0"/>
                <a:ea typeface="Nunito Sans" pitchFamily="34" charset="-122"/>
                <a:cs typeface="Nunito Sans" pitchFamily="34" charset="-120"/>
              </a:rPr>
              <a:t>Gn 3.1-15</a:t>
            </a:r>
            <a:endParaRPr lang="en-US" sz="1400" dirty="0"/>
          </a:p>
        </p:txBody>
      </p:sp>
      <p:sp>
        <p:nvSpPr>
          <p:cNvPr id="17" name="Shape 15"/>
          <p:cNvSpPr/>
          <p:nvPr/>
        </p:nvSpPr>
        <p:spPr>
          <a:xfrm>
            <a:off x="825500" y="3456831"/>
            <a:ext cx="10541000" cy="546100"/>
          </a:xfrm>
          <a:prstGeom prst="rect">
            <a:avLst/>
          </a:prstGeom>
          <a:solidFill>
            <a:srgbClr val="FBF7EE"/>
          </a:solidFill>
          <a:ln/>
        </p:spPr>
      </p:sp>
      <p:sp>
        <p:nvSpPr>
          <p:cNvPr id="18" name="Text 16"/>
          <p:cNvSpPr/>
          <p:nvPr/>
        </p:nvSpPr>
        <p:spPr>
          <a:xfrm>
            <a:off x="1054100" y="3596531"/>
            <a:ext cx="3401060"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A23B2A"/>
                </a:solidFill>
                <a:latin typeface="Nunito Sans" pitchFamily="34" charset="0"/>
                <a:ea typeface="Nunito Sans" pitchFamily="34" charset="-122"/>
                <a:cs typeface="Nunito Sans" pitchFamily="34" charset="-120"/>
              </a:rPr>
              <a:t>Diabo e Satanás</a:t>
            </a:r>
            <a:endParaRPr lang="en-US" sz="1500" dirty="0"/>
          </a:p>
        </p:txBody>
      </p:sp>
      <p:sp>
        <p:nvSpPr>
          <p:cNvPr id="19" name="Text 17"/>
          <p:cNvSpPr/>
          <p:nvPr/>
        </p:nvSpPr>
        <p:spPr>
          <a:xfrm>
            <a:off x="4356100" y="3601293"/>
            <a:ext cx="5153914" cy="282575"/>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4A3B2C"/>
                </a:solidFill>
                <a:latin typeface="Nunito Sans" pitchFamily="34" charset="0"/>
                <a:ea typeface="Nunito Sans" pitchFamily="34" charset="-122"/>
                <a:cs typeface="Nunito Sans" pitchFamily="34" charset="-120"/>
              </a:rPr>
              <a:t>“Adversário”, o acusador no tribunal</a:t>
            </a:r>
            <a:endParaRPr lang="en-US" sz="1500" dirty="0"/>
          </a:p>
        </p:txBody>
      </p:sp>
      <p:sp>
        <p:nvSpPr>
          <p:cNvPr id="20" name="Text 18"/>
          <p:cNvSpPr/>
          <p:nvPr/>
        </p:nvSpPr>
        <p:spPr>
          <a:xfrm>
            <a:off x="9359900" y="3605411"/>
            <a:ext cx="1831340"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2F4A6D"/>
                </a:solidFill>
                <a:latin typeface="Nunito Sans" pitchFamily="34" charset="0"/>
                <a:ea typeface="Nunito Sans" pitchFamily="34" charset="-122"/>
                <a:cs typeface="Nunito Sans" pitchFamily="34" charset="-120"/>
              </a:rPr>
              <a:t>Jó 1; Zc 3</a:t>
            </a:r>
            <a:endParaRPr lang="en-US" sz="1400" dirty="0"/>
          </a:p>
        </p:txBody>
      </p:sp>
      <p:sp>
        <p:nvSpPr>
          <p:cNvPr id="21" name="Shape 19"/>
          <p:cNvSpPr/>
          <p:nvPr/>
        </p:nvSpPr>
        <p:spPr>
          <a:xfrm>
            <a:off x="825500" y="4002931"/>
            <a:ext cx="10541000" cy="546100"/>
          </a:xfrm>
          <a:custGeom>
            <a:avLst/>
            <a:gdLst/>
            <a:ahLst/>
            <a:cxnLst/>
            <a:rect l="l" t="t" r="r" b="b"/>
            <a:pathLst>
              <a:path w="10541000" h="546100">
                <a:moveTo>
                  <a:pt x="10541000" y="406400"/>
                </a:moveTo>
                <a:arcTo hR="139700" wR="139700" stAng="0" swAng="5400000"/>
                <a:lnTo>
                  <a:pt x="139700" y="546100"/>
                </a:lnTo>
                <a:arcTo hR="139700" wR="139700" stAng="5400000" swAng="5400000"/>
                <a:lnTo>
                  <a:pt x="0" y="0"/>
                </a:lnTo>
                <a:lnTo>
                  <a:pt x="10541000" y="0"/>
                </a:lnTo>
                <a:close/>
              </a:path>
            </a:pathLst>
          </a:custGeom>
          <a:solidFill>
            <a:srgbClr val="EDE2CC"/>
          </a:solidFill>
          <a:ln/>
        </p:spPr>
      </p:sp>
      <p:sp>
        <p:nvSpPr>
          <p:cNvPr id="22" name="Text 20"/>
          <p:cNvSpPr/>
          <p:nvPr/>
        </p:nvSpPr>
        <p:spPr>
          <a:xfrm>
            <a:off x="1054100" y="4142631"/>
            <a:ext cx="3401060"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A23B2A"/>
                </a:solidFill>
                <a:latin typeface="Nunito Sans" pitchFamily="34" charset="0"/>
                <a:ea typeface="Nunito Sans" pitchFamily="34" charset="-122"/>
                <a:cs typeface="Nunito Sans" pitchFamily="34" charset="-120"/>
              </a:rPr>
              <a:t>O que engana todo o mundo</a:t>
            </a:r>
            <a:endParaRPr lang="en-US" sz="1500" dirty="0"/>
          </a:p>
        </p:txBody>
      </p:sp>
      <p:sp>
        <p:nvSpPr>
          <p:cNvPr id="23" name="Text 21"/>
          <p:cNvSpPr/>
          <p:nvPr/>
        </p:nvSpPr>
        <p:spPr>
          <a:xfrm>
            <a:off x="4356100" y="4147393"/>
            <a:ext cx="5153914" cy="282575"/>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4A3B2C"/>
                </a:solidFill>
                <a:latin typeface="Nunito Sans" pitchFamily="34" charset="0"/>
                <a:ea typeface="Nunito Sans" pitchFamily="34" charset="-122"/>
                <a:cs typeface="Nunito Sans" pitchFamily="34" charset="-120"/>
              </a:rPr>
              <a:t>A sua obra de sempre</a:t>
            </a:r>
            <a:endParaRPr lang="en-US" sz="1500" dirty="0"/>
          </a:p>
        </p:txBody>
      </p:sp>
      <p:sp>
        <p:nvSpPr>
          <p:cNvPr id="24" name="Text 22"/>
          <p:cNvSpPr/>
          <p:nvPr/>
        </p:nvSpPr>
        <p:spPr>
          <a:xfrm>
            <a:off x="9359900" y="4151511"/>
            <a:ext cx="1831340"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2F4A6D"/>
                </a:solidFill>
                <a:latin typeface="Nunito Sans" pitchFamily="34" charset="0"/>
                <a:ea typeface="Nunito Sans" pitchFamily="34" charset="-122"/>
                <a:cs typeface="Nunito Sans" pitchFamily="34" charset="-120"/>
              </a:rPr>
              <a:t>2Co 11.14</a:t>
            </a:r>
            <a:endParaRPr lang="en-US" sz="1400" dirty="0"/>
          </a:p>
        </p:txBody>
      </p:sp>
      <p:sp>
        <p:nvSpPr>
          <p:cNvPr id="25" name="Text 23"/>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A6A55"/>
                </a:solidFill>
                <a:latin typeface="Nunito Sans" pitchFamily="34" charset="0"/>
                <a:ea typeface="Nunito Sans" pitchFamily="34" charset="-122"/>
                <a:cs typeface="Nunito Sans" pitchFamily="34" charset="-120"/>
              </a:rPr>
              <a:t>Apocalipse 12.7-12 · 6</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2F4A6D"/>
        </a:solidFill>
      </p:bgPr>
    </p:bg>
    <p:spTree>
      <p:nvGrpSpPr>
        <p:cNvPr id="1" name=""/>
        <p:cNvGrpSpPr/>
        <p:nvPr/>
      </p:nvGrpSpPr>
      <p:grpSpPr>
        <a:xfrm>
          <a:off x="0" y="0"/>
          <a:ext cx="0" cy="0"/>
          <a:chOff x="0" y="0"/>
          <a:chExt cx="0" cy="0"/>
        </a:xfrm>
      </p:grpSpPr>
      <p:sp>
        <p:nvSpPr>
          <p:cNvPr id="2" name="Text 0"/>
          <p:cNvSpPr/>
          <p:nvPr/>
        </p:nvSpPr>
        <p:spPr>
          <a:xfrm>
            <a:off x="812800" y="1772345"/>
            <a:ext cx="6540500"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F2C14E"/>
                </a:solidFill>
                <a:latin typeface="Nunito Sans" pitchFamily="34" charset="0"/>
                <a:ea typeface="Nunito Sans" pitchFamily="34" charset="-122"/>
                <a:cs typeface="Nunito Sans" pitchFamily="34" charset="-120"/>
              </a:rPr>
              <a:t>A ARMA PRINCIPAL DO INIMIGO</a:t>
            </a:r>
            <a:endParaRPr lang="en-US" sz="1200" dirty="0"/>
          </a:p>
        </p:txBody>
      </p:sp>
      <p:sp>
        <p:nvSpPr>
          <p:cNvPr id="3" name="Text 1"/>
          <p:cNvSpPr/>
          <p:nvPr>
            <p:ph type="title"/>
          </p:nvPr>
        </p:nvSpPr>
        <p:spPr>
          <a:xfrm>
            <a:off x="812800" y="2214265"/>
            <a:ext cx="6540500" cy="1076920"/>
          </a:xfrm>
          <a:prstGeom prst="rect">
            <a:avLst/>
          </a:prstGeom>
          <a:noFill/>
          <a:ln/>
        </p:spPr>
        <p:txBody>
          <a:bodyPr wrap="square" lIns="0" tIns="0" rIns="0" bIns="0" rtlCol="0" anchor="t">
            <a:normAutofit/>
          </a:bodyPr>
          <a:lstStyle/>
          <a:p>
            <a:pPr algn="l" indent="0" marL="0">
              <a:lnSpc>
                <a:spcPts val="4140"/>
              </a:lnSpc>
              <a:buNone/>
            </a:pPr>
            <a:r>
              <a:rPr lang="en-US" sz="3600" b="1" i="0" dirty="0">
                <a:solidFill>
                  <a:srgbClr val="F6EFE2"/>
                </a:solidFill>
                <a:latin typeface="Domine" pitchFamily="18" charset="0"/>
                <a:ea typeface="Domine" pitchFamily="18" charset="-122"/>
                <a:cs typeface="Domine" pitchFamily="18" charset="-120"/>
              </a:rPr>
              <a:t>Satanás não vence pela força, mas pela mentira</a:t>
            </a:r>
            <a:endParaRPr lang="en-US" sz="3600" dirty="0"/>
          </a:p>
        </p:txBody>
      </p:sp>
      <p:sp>
        <p:nvSpPr>
          <p:cNvPr id="4" name="Text 2"/>
          <p:cNvSpPr/>
          <p:nvPr/>
        </p:nvSpPr>
        <p:spPr>
          <a:xfrm>
            <a:off x="812800" y="3494385"/>
            <a:ext cx="6540500" cy="651470"/>
          </a:xfrm>
          <a:prstGeom prst="rect">
            <a:avLst/>
          </a:prstGeom>
          <a:noFill/>
          <a:ln/>
        </p:spPr>
        <p:txBody>
          <a:bodyPr wrap="square" lIns="0" tIns="0" rIns="0" bIns="0" rtlCol="0" anchor="t">
            <a:normAutofit/>
          </a:bodyPr>
          <a:lstStyle/>
          <a:p>
            <a:pPr algn="l" indent="0" marL="0">
              <a:lnSpc>
                <a:spcPts val="2465"/>
              </a:lnSpc>
              <a:buNone/>
            </a:pPr>
            <a:r>
              <a:rPr lang="en-US" sz="1700" dirty="0">
                <a:solidFill>
                  <a:srgbClr val="F6EFE2"/>
                </a:solidFill>
                <a:latin typeface="Domine" pitchFamily="18" charset="0"/>
                <a:ea typeface="Domine" pitchFamily="18" charset="-122"/>
                <a:cs typeface="Domine" pitchFamily="18" charset="-120"/>
              </a:rPr>
              <a:t>“O próprio Satanás se disfarça de anjo de luz.” </a:t>
            </a:r>
            <a:r>
              <a:rPr lang="en-US" sz="1700" dirty="0">
                <a:solidFill>
                  <a:srgbClr val="F2C14E"/>
                </a:solidFill>
                <a:latin typeface="Domine" pitchFamily="18" charset="0"/>
                <a:ea typeface="Domine" pitchFamily="18" charset="-122"/>
                <a:cs typeface="Domine" pitchFamily="18" charset="-120"/>
              </a:rPr>
              <a:t>2 Coríntios 11.14</a:t>
            </a:r>
            <a:endParaRPr lang="en-US" sz="1700" dirty="0"/>
          </a:p>
        </p:txBody>
      </p:sp>
      <p:sp>
        <p:nvSpPr>
          <p:cNvPr id="5" name="Text 3"/>
          <p:cNvSpPr/>
          <p:nvPr/>
        </p:nvSpPr>
        <p:spPr>
          <a:xfrm>
            <a:off x="812800" y="4349055"/>
            <a:ext cx="6540500" cy="5588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D9E2EE"/>
                </a:solidFill>
                <a:latin typeface="Nunito Sans" pitchFamily="34" charset="0"/>
                <a:ea typeface="Nunito Sans" pitchFamily="34" charset="-122"/>
                <a:cs typeface="Nunito Sans" pitchFamily="34" charset="-120"/>
              </a:rPr>
              <a:t>O poder dele se limita a este mundo. A nossa defesa não é o medo, mas a verdade.</a:t>
            </a:r>
            <a:endParaRPr lang="en-US" sz="1500" dirty="0"/>
          </a:p>
        </p:txBody>
      </p:sp>
      <p:pic>
        <p:nvPicPr>
          <p:cNvPr id="6" name="Image 0" descr="Uma máscara dourada sorridente; por trás dela aparece a sombra de uma serpente vermelha">    </p:cNvPr>
          <p:cNvPicPr>
            <a:picLocks noChangeAspect="1"/>
          </p:cNvPicPr>
          <p:nvPr/>
        </p:nvPicPr>
        <p:blipFill>
          <a:blip r:embed="rId1"/>
          <a:srcRect l="0" r="0" t="0" b="0"/>
          <a:stretch/>
        </p:blipFill>
        <p:spPr>
          <a:xfrm>
            <a:off x="7569200" y="1422400"/>
            <a:ext cx="3810000" cy="3810000"/>
          </a:xfrm>
          <a:prstGeom prst="rect">
            <a:avLst/>
          </a:prstGeom>
        </p:spPr>
      </p:pic>
      <p:sp>
        <p:nvSpPr>
          <p:cNvPr id="7" name="Text 4"/>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D9E2EE"/>
                </a:solidFill>
                <a:latin typeface="Nunito Sans" pitchFamily="34" charset="0"/>
                <a:ea typeface="Nunito Sans" pitchFamily="34" charset="-122"/>
                <a:cs typeface="Nunito Sans" pitchFamily="34" charset="-120"/>
              </a:rPr>
              <a:t>Apocalipse 12.7-12 · 7</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DE2CC"/>
        </a:solidFill>
      </p:bgPr>
    </p:bg>
    <p:spTree>
      <p:nvGrpSpPr>
        <p:cNvPr id="1" name=""/>
        <p:cNvGrpSpPr/>
        <p:nvPr/>
      </p:nvGrpSpPr>
      <p:grpSpPr>
        <a:xfrm>
          <a:off x="0" y="0"/>
          <a:ext cx="0" cy="0"/>
          <a:chOff x="0" y="0"/>
          <a:chExt cx="0" cy="0"/>
        </a:xfrm>
      </p:grpSpPr>
      <p:sp>
        <p:nvSpPr>
          <p:cNvPr id="2" name="Text 0"/>
          <p:cNvSpPr/>
          <p:nvPr/>
        </p:nvSpPr>
        <p:spPr>
          <a:xfrm>
            <a:off x="812800" y="812800"/>
            <a:ext cx="5755640"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A5D17"/>
                </a:solidFill>
                <a:latin typeface="Nunito Sans" pitchFamily="34" charset="0"/>
                <a:ea typeface="Nunito Sans" pitchFamily="34" charset="-122"/>
                <a:cs typeface="Nunito Sans" pitchFamily="34" charset="-120"/>
              </a:rPr>
              <a:t>APOCALIPSE 12.9B</a:t>
            </a:r>
            <a:endParaRPr lang="en-US" sz="1200" dirty="0"/>
          </a:p>
        </p:txBody>
      </p:sp>
      <p:sp>
        <p:nvSpPr>
          <p:cNvPr id="3" name="Text 1"/>
          <p:cNvSpPr/>
          <p:nvPr>
            <p:ph type="title"/>
          </p:nvPr>
        </p:nvSpPr>
        <p:spPr>
          <a:xfrm>
            <a:off x="812800" y="1203920"/>
            <a:ext cx="5755640" cy="960041"/>
          </a:xfrm>
          <a:prstGeom prst="rect">
            <a:avLst/>
          </a:prstGeom>
          <a:noFill/>
          <a:ln/>
        </p:spPr>
        <p:txBody>
          <a:bodyPr wrap="square" lIns="0" tIns="0" rIns="0" bIns="0" rtlCol="0" anchor="t">
            <a:normAutofit/>
          </a:bodyPr>
          <a:lstStyle/>
          <a:p>
            <a:pPr algn="l" indent="0" marL="0">
              <a:lnSpc>
                <a:spcPts val="3680"/>
              </a:lnSpc>
              <a:buNone/>
            </a:pPr>
            <a:r>
              <a:rPr lang="en-US" sz="3200" b="1" i="0" dirty="0">
                <a:solidFill>
                  <a:srgbClr val="2B2118"/>
                </a:solidFill>
                <a:latin typeface="Domine" pitchFamily="18" charset="0"/>
                <a:ea typeface="Domine" pitchFamily="18" charset="-122"/>
                <a:cs typeface="Domine" pitchFamily="18" charset="-120"/>
              </a:rPr>
              <a:t>Quem lançou agora é lançado</a:t>
            </a:r>
            <a:endParaRPr lang="en-US" sz="3200" dirty="0"/>
          </a:p>
        </p:txBody>
      </p:sp>
      <p:sp>
        <p:nvSpPr>
          <p:cNvPr id="4" name="Text 2"/>
          <p:cNvSpPr/>
          <p:nvPr/>
        </p:nvSpPr>
        <p:spPr>
          <a:xfrm>
            <a:off x="812800" y="2316361"/>
            <a:ext cx="5755640" cy="327620"/>
          </a:xfrm>
          <a:prstGeom prst="rect">
            <a:avLst/>
          </a:prstGeom>
          <a:noFill/>
          <a:ln/>
        </p:spPr>
        <p:txBody>
          <a:bodyPr wrap="square" lIns="0" tIns="0" rIns="0" bIns="0" rtlCol="0" anchor="t">
            <a:normAutofit/>
          </a:bodyPr>
          <a:lstStyle/>
          <a:p>
            <a:pPr algn="l" indent="0" marL="0">
              <a:lnSpc>
                <a:spcPts val="2380"/>
              </a:lnSpc>
              <a:buNone/>
            </a:pPr>
            <a:r>
              <a:rPr lang="en-US" sz="1700" dirty="0">
                <a:solidFill>
                  <a:srgbClr val="4A3B2C"/>
                </a:solidFill>
                <a:latin typeface="Nunito Sans" pitchFamily="34" charset="0"/>
                <a:ea typeface="Nunito Sans" pitchFamily="34" charset="-122"/>
                <a:cs typeface="Nunito Sans" pitchFamily="34" charset="-120"/>
              </a:rPr>
              <a:t>“Ele e seus anjos foram lançados à terra.”</a:t>
            </a:r>
            <a:endParaRPr lang="en-US" sz="1700" dirty="0"/>
          </a:p>
        </p:txBody>
      </p:sp>
      <p:sp>
        <p:nvSpPr>
          <p:cNvPr id="5" name="Shape 3"/>
          <p:cNvSpPr/>
          <p:nvPr/>
        </p:nvSpPr>
        <p:spPr>
          <a:xfrm>
            <a:off x="812800" y="2796381"/>
            <a:ext cx="5588000" cy="520700"/>
          </a:xfrm>
          <a:prstGeom prst="roundRect">
            <a:avLst>
              <a:gd name="adj" fmla="val 24390"/>
            </a:avLst>
          </a:prstGeom>
          <a:solidFill>
            <a:srgbClr val="F6EFE2"/>
          </a:solidFill>
          <a:ln/>
        </p:spPr>
      </p:sp>
      <p:sp>
        <p:nvSpPr>
          <p:cNvPr id="6" name="Text 4"/>
          <p:cNvSpPr/>
          <p:nvPr/>
        </p:nvSpPr>
        <p:spPr>
          <a:xfrm>
            <a:off x="990600" y="2923381"/>
            <a:ext cx="1193800"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A23B2A"/>
                </a:solidFill>
                <a:latin typeface="Nunito Sans" pitchFamily="34" charset="0"/>
                <a:ea typeface="Nunito Sans" pitchFamily="34" charset="-122"/>
                <a:cs typeface="Nunito Sans" pitchFamily="34" charset="-120"/>
              </a:rPr>
              <a:t>12.4</a:t>
            </a:r>
            <a:endParaRPr lang="en-US" sz="1500" dirty="0"/>
          </a:p>
        </p:txBody>
      </p:sp>
      <p:sp>
        <p:nvSpPr>
          <p:cNvPr id="7" name="Text 5"/>
          <p:cNvSpPr/>
          <p:nvPr/>
        </p:nvSpPr>
        <p:spPr>
          <a:xfrm>
            <a:off x="2260600" y="2936726"/>
            <a:ext cx="4081272"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4A3B2C"/>
                </a:solidFill>
                <a:latin typeface="Nunito Sans" pitchFamily="34" charset="0"/>
                <a:ea typeface="Nunito Sans" pitchFamily="34" charset="-122"/>
                <a:cs typeface="Nunito Sans" pitchFamily="34" charset="-120"/>
              </a:rPr>
              <a:t>O dragão </a:t>
            </a:r>
            <a:r>
              <a:rPr lang="en-US" sz="1400" b="1" dirty="0">
                <a:solidFill>
                  <a:srgbClr val="4A3B2C"/>
                </a:solidFill>
                <a:latin typeface="Nunito Sans" pitchFamily="34" charset="0"/>
                <a:ea typeface="Nunito Sans" pitchFamily="34" charset="-122"/>
                <a:cs typeface="Nunito Sans" pitchFamily="34" charset="-120"/>
              </a:rPr>
              <a:t>lança</a:t>
            </a:r>
            <a:r>
              <a:rPr lang="en-US" sz="1400" dirty="0">
                <a:solidFill>
                  <a:srgbClr val="4A3B2C"/>
                </a:solidFill>
                <a:latin typeface="Nunito Sans" pitchFamily="34" charset="0"/>
                <a:ea typeface="Nunito Sans" pitchFamily="34" charset="-122"/>
                <a:cs typeface="Nunito Sans" pitchFamily="34" charset="-120"/>
              </a:rPr>
              <a:t> as estrelas sobre a terra</a:t>
            </a:r>
            <a:endParaRPr lang="en-US" sz="1400" dirty="0"/>
          </a:p>
        </p:txBody>
      </p:sp>
      <p:sp>
        <p:nvSpPr>
          <p:cNvPr id="8" name="Shape 6"/>
          <p:cNvSpPr/>
          <p:nvPr/>
        </p:nvSpPr>
        <p:spPr>
          <a:xfrm>
            <a:off x="812800" y="3418681"/>
            <a:ext cx="5588000" cy="520700"/>
          </a:xfrm>
          <a:prstGeom prst="roundRect">
            <a:avLst>
              <a:gd name="adj" fmla="val 24390"/>
            </a:avLst>
          </a:prstGeom>
          <a:solidFill>
            <a:srgbClr val="F6EFE2"/>
          </a:solidFill>
          <a:ln/>
        </p:spPr>
      </p:sp>
      <p:sp>
        <p:nvSpPr>
          <p:cNvPr id="9" name="Text 7"/>
          <p:cNvSpPr/>
          <p:nvPr/>
        </p:nvSpPr>
        <p:spPr>
          <a:xfrm>
            <a:off x="990600" y="3545681"/>
            <a:ext cx="1193800"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2F4A6D"/>
                </a:solidFill>
                <a:latin typeface="Nunito Sans" pitchFamily="34" charset="0"/>
                <a:ea typeface="Nunito Sans" pitchFamily="34" charset="-122"/>
                <a:cs typeface="Nunito Sans" pitchFamily="34" charset="-120"/>
              </a:rPr>
              <a:t>12.9</a:t>
            </a:r>
            <a:endParaRPr lang="en-US" sz="1500" dirty="0"/>
          </a:p>
        </p:txBody>
      </p:sp>
      <p:sp>
        <p:nvSpPr>
          <p:cNvPr id="10" name="Text 8"/>
          <p:cNvSpPr/>
          <p:nvPr/>
        </p:nvSpPr>
        <p:spPr>
          <a:xfrm>
            <a:off x="2260600" y="3559026"/>
            <a:ext cx="4081272"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4A3B2C"/>
                </a:solidFill>
                <a:latin typeface="Nunito Sans" pitchFamily="34" charset="0"/>
                <a:ea typeface="Nunito Sans" pitchFamily="34" charset="-122"/>
                <a:cs typeface="Nunito Sans" pitchFamily="34" charset="-120"/>
              </a:rPr>
              <a:t>O dragão é </a:t>
            </a:r>
            <a:r>
              <a:rPr lang="en-US" sz="1400" b="1" dirty="0">
                <a:solidFill>
                  <a:srgbClr val="4A3B2C"/>
                </a:solidFill>
                <a:latin typeface="Nunito Sans" pitchFamily="34" charset="0"/>
                <a:ea typeface="Nunito Sans" pitchFamily="34" charset="-122"/>
                <a:cs typeface="Nunito Sans" pitchFamily="34" charset="-120"/>
              </a:rPr>
              <a:t>lançado</a:t>
            </a:r>
            <a:r>
              <a:rPr lang="en-US" sz="1400" dirty="0">
                <a:solidFill>
                  <a:srgbClr val="4A3B2C"/>
                </a:solidFill>
                <a:latin typeface="Nunito Sans" pitchFamily="34" charset="0"/>
                <a:ea typeface="Nunito Sans" pitchFamily="34" charset="-122"/>
                <a:cs typeface="Nunito Sans" pitchFamily="34" charset="-120"/>
              </a:rPr>
              <a:t> à terra com os seus anjos</a:t>
            </a:r>
            <a:endParaRPr lang="en-US" sz="1400" dirty="0"/>
          </a:p>
        </p:txBody>
      </p:sp>
      <p:sp>
        <p:nvSpPr>
          <p:cNvPr id="11" name="Text 9"/>
          <p:cNvSpPr/>
          <p:nvPr/>
        </p:nvSpPr>
        <p:spPr>
          <a:xfrm>
            <a:off x="812800" y="4117181"/>
            <a:ext cx="5588000" cy="838200"/>
          </a:xfrm>
          <a:prstGeom prst="roundRect">
            <a:avLst>
              <a:gd name="adj" fmla="val 18182"/>
            </a:avLst>
          </a:prstGeom>
          <a:solidFill>
            <a:srgbClr val="F6EFE2"/>
          </a:solidFill>
          <a:ln/>
        </p:spPr>
        <p:txBody>
          <a:bodyPr wrap="square" lIns="209364" tIns="107764" rIns="4640" bIns="82364" rtlCol="0" anchor="t">
            <a:normAutofit/>
          </a:bodyPr>
          <a:lstStyle/>
          <a:p>
            <a:pPr algn="l" indent="0" marL="0">
              <a:lnSpc>
                <a:spcPts val="2100"/>
              </a:lnSpc>
              <a:buNone/>
            </a:pPr>
            <a:r>
              <a:rPr lang="en-US" sz="1500" dirty="0">
                <a:solidFill>
                  <a:srgbClr val="2B2118"/>
                </a:solidFill>
                <a:latin typeface="Domine" pitchFamily="18" charset="0"/>
                <a:ea typeface="Domine" pitchFamily="18" charset="-122"/>
                <a:cs typeface="Domine" pitchFamily="18" charset="-120"/>
              </a:rPr>
              <a:t>“Chegou a hora do julgamento deste mundo, e o seu príncipe será expulso agora.” </a:t>
            </a:r>
            <a:r>
              <a:rPr lang="en-US" sz="1500" b="1" dirty="0">
                <a:solidFill>
                  <a:srgbClr val="8A5D17"/>
                </a:solidFill>
                <a:latin typeface="Domine" pitchFamily="18" charset="0"/>
                <a:ea typeface="Domine" pitchFamily="18" charset="-122"/>
                <a:cs typeface="Domine" pitchFamily="18" charset="-120"/>
              </a:rPr>
              <a:t>João 12.31</a:t>
            </a:r>
            <a:endParaRPr lang="en-US" sz="1500" dirty="0"/>
          </a:p>
        </p:txBody>
      </p:sp>
      <p:sp>
        <p:nvSpPr>
          <p:cNvPr id="12" name="Shape 10"/>
          <p:cNvSpPr/>
          <p:nvPr/>
        </p:nvSpPr>
        <p:spPr>
          <a:xfrm>
            <a:off x="812800" y="4117181"/>
            <a:ext cx="5588000" cy="838200"/>
          </a:xfrm>
          <a:custGeom>
            <a:avLst/>
            <a:gdLst/>
            <a:ahLst/>
            <a:cxnLst/>
            <a:rect l="l" t="t" r="r" b="b"/>
            <a:pathLst>
              <a:path w="5588000" h="838200">
                <a:moveTo>
                  <a:pt x="152400" y="838200"/>
                </a:moveTo>
                <a:lnTo>
                  <a:pt x="152400" y="838200"/>
                </a:lnTo>
                <a:arcTo hR="152400" wR="152400" stAng="5400000" swAng="5400000"/>
                <a:lnTo>
                  <a:pt x="0" y="152400"/>
                </a:lnTo>
                <a:arcTo hR="152400" wR="152400" stAng="10800000" swAng="5400000"/>
                <a:lnTo>
                  <a:pt x="152400" y="0"/>
                </a:lnTo>
                <a:arcTo hR="152400" wR="101600" stAng="16200000" swAng="-5400000"/>
                <a:lnTo>
                  <a:pt x="50800" y="685800"/>
                </a:lnTo>
                <a:arcTo hR="152400" wR="101600" stAng="10800000" swAng="-5400000"/>
                <a:close/>
              </a:path>
            </a:pathLst>
          </a:custGeom>
          <a:solidFill>
            <a:srgbClr val="C08A2E"/>
          </a:solidFill>
          <a:ln/>
        </p:spPr>
      </p:sp>
      <p:pic>
        <p:nvPicPr>
          <p:cNvPr id="13" name="Image 0" descr="Do alto de um céu iluminado, um dragão vermelho e seus anjos caem como estrelas cadentes em direção à terra escura">    </p:cNvPr>
          <p:cNvPicPr>
            <a:picLocks noChangeAspect="1"/>
          </p:cNvPicPr>
          <p:nvPr/>
        </p:nvPicPr>
        <p:blipFill>
          <a:blip r:embed="rId1"/>
          <a:srcRect l="0" r="0" t="0" b="0"/>
          <a:stretch/>
        </p:blipFill>
        <p:spPr>
          <a:xfrm>
            <a:off x="6807200" y="812800"/>
            <a:ext cx="4572000" cy="4572000"/>
          </a:xfrm>
          <a:prstGeom prst="rect">
            <a:avLst/>
          </a:prstGeom>
        </p:spPr>
      </p:pic>
      <p:sp>
        <p:nvSpPr>
          <p:cNvPr id="14" name="Text 11"/>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A6A55"/>
                </a:solidFill>
                <a:latin typeface="Nunito Sans" pitchFamily="34" charset="0"/>
                <a:ea typeface="Nunito Sans" pitchFamily="34" charset="-122"/>
                <a:cs typeface="Nunito Sans" pitchFamily="34" charset="-120"/>
              </a:rPr>
              <a:t>Apocalipse 12.7-12 · 8</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6EFE2"/>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A5D17"/>
                </a:solidFill>
                <a:latin typeface="Nunito Sans" pitchFamily="34" charset="0"/>
                <a:ea typeface="Nunito Sans" pitchFamily="34" charset="-122"/>
                <a:cs typeface="Nunito Sans" pitchFamily="34" charset="-120"/>
              </a:rPr>
              <a:t>APOCALIPSE 12.10A</a:t>
            </a:r>
            <a:endParaRPr lang="en-US" sz="1200" dirty="0"/>
          </a:p>
        </p:txBody>
      </p:sp>
      <p:sp>
        <p:nvSpPr>
          <p:cNvPr id="3" name="Text 1"/>
          <p:cNvSpPr/>
          <p:nvPr>
            <p:ph type="title"/>
          </p:nvPr>
        </p:nvSpPr>
        <p:spPr>
          <a:xfrm>
            <a:off x="812800" y="11277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dirty="0">
                <a:solidFill>
                  <a:srgbClr val="2B2118"/>
                </a:solidFill>
                <a:latin typeface="Domine" pitchFamily="18" charset="0"/>
                <a:ea typeface="Domine" pitchFamily="18" charset="-122"/>
                <a:cs typeface="Domine" pitchFamily="18" charset="-120"/>
              </a:rPr>
              <a:t>Uma forte voz no céu: “Agora chegaram…”</a:t>
            </a:r>
            <a:endParaRPr lang="en-US" sz="3200" dirty="0"/>
          </a:p>
        </p:txBody>
      </p:sp>
      <p:sp>
        <p:nvSpPr>
          <p:cNvPr id="4" name="Shape 2"/>
          <p:cNvSpPr/>
          <p:nvPr/>
        </p:nvSpPr>
        <p:spPr>
          <a:xfrm>
            <a:off x="812800" y="1849041"/>
            <a:ext cx="2527300" cy="1869331"/>
          </a:xfrm>
          <a:prstGeom prst="roundRect">
            <a:avLst>
              <a:gd name="adj" fmla="val 8153"/>
            </a:avLst>
          </a:prstGeom>
          <a:solidFill>
            <a:srgbClr val="EDE2CC"/>
          </a:solidFill>
          <a:ln/>
        </p:spPr>
      </p:sp>
      <p:pic>
        <p:nvPicPr>
          <p:cNvPr id="5" name="Image 0" descr="CheckCircle">    </p:cNvPr>
          <p:cNvPicPr>
            <a:picLocks noChangeAspect="1"/>
          </p:cNvPicPr>
          <p:nvPr/>
        </p:nvPicPr>
        <p:blipFill>
          <a:blip r:embed="rId1"/>
          <a:srcRect l="0" r="0" t="0" b="0"/>
          <a:stretch/>
        </p:blipFill>
        <p:spPr>
          <a:xfrm>
            <a:off x="990600" y="2026841"/>
            <a:ext cx="355600" cy="355600"/>
          </a:xfrm>
          <a:prstGeom prst="rect">
            <a:avLst/>
          </a:prstGeom>
        </p:spPr>
      </p:pic>
      <p:sp>
        <p:nvSpPr>
          <p:cNvPr id="6" name="Text 3"/>
          <p:cNvSpPr/>
          <p:nvPr/>
        </p:nvSpPr>
        <p:spPr>
          <a:xfrm>
            <a:off x="990600" y="2458641"/>
            <a:ext cx="2236851"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2B2118"/>
                </a:solidFill>
                <a:latin typeface="Domine" pitchFamily="18" charset="0"/>
                <a:ea typeface="Domine" pitchFamily="18" charset="-122"/>
                <a:cs typeface="Domine" pitchFamily="18" charset="-120"/>
              </a:rPr>
              <a:t>A salvação</a:t>
            </a:r>
            <a:endParaRPr lang="en-US" sz="1700" dirty="0"/>
          </a:p>
        </p:txBody>
      </p:sp>
      <p:sp>
        <p:nvSpPr>
          <p:cNvPr id="7" name="Text 4"/>
          <p:cNvSpPr/>
          <p:nvPr/>
        </p:nvSpPr>
        <p:spPr>
          <a:xfrm>
            <a:off x="990600" y="2793901"/>
            <a:ext cx="2236851"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3B2C"/>
                </a:solidFill>
                <a:latin typeface="Nunito Sans" pitchFamily="34" charset="0"/>
                <a:ea typeface="Nunito Sans" pitchFamily="34" charset="-122"/>
                <a:cs typeface="Nunito Sans" pitchFamily="34" charset="-120"/>
              </a:rPr>
              <a:t>Libertação e vitória sobre o inimigo</a:t>
            </a:r>
            <a:endParaRPr lang="en-US" sz="1400" dirty="0"/>
          </a:p>
        </p:txBody>
      </p:sp>
      <p:sp>
        <p:nvSpPr>
          <p:cNvPr id="8" name="Shape 5"/>
          <p:cNvSpPr/>
          <p:nvPr/>
        </p:nvSpPr>
        <p:spPr>
          <a:xfrm>
            <a:off x="3492500" y="1849041"/>
            <a:ext cx="2527300" cy="1869331"/>
          </a:xfrm>
          <a:prstGeom prst="roundRect">
            <a:avLst>
              <a:gd name="adj" fmla="val 8153"/>
            </a:avLst>
          </a:prstGeom>
          <a:solidFill>
            <a:srgbClr val="EDE2CC"/>
          </a:solidFill>
          <a:ln/>
        </p:spPr>
      </p:sp>
      <p:pic>
        <p:nvPicPr>
          <p:cNvPr id="9" name="Image 1" descr="Lightning">    </p:cNvPr>
          <p:cNvPicPr>
            <a:picLocks noChangeAspect="1"/>
          </p:cNvPicPr>
          <p:nvPr/>
        </p:nvPicPr>
        <p:blipFill>
          <a:blip r:embed="rId2"/>
          <a:srcRect l="0" r="0" t="0" b="0"/>
          <a:stretch/>
        </p:blipFill>
        <p:spPr>
          <a:xfrm>
            <a:off x="3670300" y="2026841"/>
            <a:ext cx="355600" cy="355600"/>
          </a:xfrm>
          <a:prstGeom prst="rect">
            <a:avLst/>
          </a:prstGeom>
        </p:spPr>
      </p:pic>
      <p:sp>
        <p:nvSpPr>
          <p:cNvPr id="10" name="Text 6"/>
          <p:cNvSpPr/>
          <p:nvPr/>
        </p:nvSpPr>
        <p:spPr>
          <a:xfrm>
            <a:off x="3670300" y="2458641"/>
            <a:ext cx="2236851"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2B2118"/>
                </a:solidFill>
                <a:latin typeface="Domine" pitchFamily="18" charset="0"/>
                <a:ea typeface="Domine" pitchFamily="18" charset="-122"/>
                <a:cs typeface="Domine" pitchFamily="18" charset="-120"/>
              </a:rPr>
              <a:t>O poder</a:t>
            </a:r>
            <a:endParaRPr lang="en-US" sz="1700" dirty="0"/>
          </a:p>
        </p:txBody>
      </p:sp>
      <p:sp>
        <p:nvSpPr>
          <p:cNvPr id="11" name="Text 7"/>
          <p:cNvSpPr/>
          <p:nvPr/>
        </p:nvSpPr>
        <p:spPr>
          <a:xfrm>
            <a:off x="3670300" y="2793901"/>
            <a:ext cx="2236851"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3B2C"/>
                </a:solidFill>
                <a:latin typeface="Nunito Sans" pitchFamily="34" charset="0"/>
                <a:ea typeface="Nunito Sans" pitchFamily="34" charset="-122"/>
                <a:cs typeface="Nunito Sans" pitchFamily="34" charset="-120"/>
              </a:rPr>
              <a:t>O de Deus, muito acima do poder do dragão</a:t>
            </a:r>
            <a:endParaRPr lang="en-US" sz="1400" dirty="0"/>
          </a:p>
        </p:txBody>
      </p:sp>
      <p:sp>
        <p:nvSpPr>
          <p:cNvPr id="12" name="Shape 8"/>
          <p:cNvSpPr/>
          <p:nvPr/>
        </p:nvSpPr>
        <p:spPr>
          <a:xfrm>
            <a:off x="6172200" y="1849041"/>
            <a:ext cx="2527300" cy="1869331"/>
          </a:xfrm>
          <a:prstGeom prst="roundRect">
            <a:avLst>
              <a:gd name="adj" fmla="val 8153"/>
            </a:avLst>
          </a:prstGeom>
          <a:solidFill>
            <a:srgbClr val="EDE2CC"/>
          </a:solidFill>
          <a:ln/>
        </p:spPr>
      </p:sp>
      <p:pic>
        <p:nvPicPr>
          <p:cNvPr id="13" name="Image 2" descr="Home">    </p:cNvPr>
          <p:cNvPicPr>
            <a:picLocks noChangeAspect="1"/>
          </p:cNvPicPr>
          <p:nvPr/>
        </p:nvPicPr>
        <p:blipFill>
          <a:blip r:embed="rId3"/>
          <a:srcRect l="0" r="0" t="0" b="0"/>
          <a:stretch/>
        </p:blipFill>
        <p:spPr>
          <a:xfrm>
            <a:off x="6350000" y="2026841"/>
            <a:ext cx="355600" cy="355600"/>
          </a:xfrm>
          <a:prstGeom prst="rect">
            <a:avLst/>
          </a:prstGeom>
        </p:spPr>
      </p:pic>
      <p:sp>
        <p:nvSpPr>
          <p:cNvPr id="14" name="Text 9"/>
          <p:cNvSpPr/>
          <p:nvPr/>
        </p:nvSpPr>
        <p:spPr>
          <a:xfrm>
            <a:off x="6350000" y="2458641"/>
            <a:ext cx="2236851"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2B2118"/>
                </a:solidFill>
                <a:latin typeface="Domine" pitchFamily="18" charset="0"/>
                <a:ea typeface="Domine" pitchFamily="18" charset="-122"/>
                <a:cs typeface="Domine" pitchFamily="18" charset="-120"/>
              </a:rPr>
              <a:t>O reino</a:t>
            </a:r>
            <a:endParaRPr lang="en-US" sz="1700" dirty="0"/>
          </a:p>
        </p:txBody>
      </p:sp>
      <p:sp>
        <p:nvSpPr>
          <p:cNvPr id="15" name="Text 10"/>
          <p:cNvSpPr/>
          <p:nvPr/>
        </p:nvSpPr>
        <p:spPr>
          <a:xfrm>
            <a:off x="6350000" y="2793901"/>
            <a:ext cx="2236851" cy="77207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3B2C"/>
                </a:solidFill>
                <a:latin typeface="Nunito Sans" pitchFamily="34" charset="0"/>
                <a:ea typeface="Nunito Sans" pitchFamily="34" charset="-122"/>
                <a:cs typeface="Nunito Sans" pitchFamily="34" charset="-120"/>
              </a:rPr>
              <a:t>O de Deus, que toma o lugar do reino do mundo (11.15)</a:t>
            </a:r>
            <a:endParaRPr lang="en-US" sz="1400" dirty="0"/>
          </a:p>
        </p:txBody>
      </p:sp>
      <p:sp>
        <p:nvSpPr>
          <p:cNvPr id="16" name="Shape 11"/>
          <p:cNvSpPr/>
          <p:nvPr/>
        </p:nvSpPr>
        <p:spPr>
          <a:xfrm>
            <a:off x="8851900" y="1849041"/>
            <a:ext cx="2527300" cy="1869331"/>
          </a:xfrm>
          <a:prstGeom prst="roundRect">
            <a:avLst>
              <a:gd name="adj" fmla="val 8153"/>
            </a:avLst>
          </a:prstGeom>
          <a:solidFill>
            <a:srgbClr val="EDE2CC"/>
          </a:solidFill>
          <a:ln/>
        </p:spPr>
      </p:sp>
      <p:pic>
        <p:nvPicPr>
          <p:cNvPr id="17" name="Image 3" descr="Key">    </p:cNvPr>
          <p:cNvPicPr>
            <a:picLocks noChangeAspect="1"/>
          </p:cNvPicPr>
          <p:nvPr/>
        </p:nvPicPr>
        <p:blipFill>
          <a:blip r:embed="rId4"/>
          <a:srcRect l="0" r="0" t="0" b="0"/>
          <a:stretch/>
        </p:blipFill>
        <p:spPr>
          <a:xfrm>
            <a:off x="9029700" y="2026841"/>
            <a:ext cx="355600" cy="355600"/>
          </a:xfrm>
          <a:prstGeom prst="rect">
            <a:avLst/>
          </a:prstGeom>
        </p:spPr>
      </p:pic>
      <p:sp>
        <p:nvSpPr>
          <p:cNvPr id="18" name="Text 12"/>
          <p:cNvSpPr/>
          <p:nvPr/>
        </p:nvSpPr>
        <p:spPr>
          <a:xfrm>
            <a:off x="9029700" y="2458641"/>
            <a:ext cx="2236851"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2B2118"/>
                </a:solidFill>
                <a:latin typeface="Domine" pitchFamily="18" charset="0"/>
                <a:ea typeface="Domine" pitchFamily="18" charset="-122"/>
                <a:cs typeface="Domine" pitchFamily="18" charset="-120"/>
              </a:rPr>
              <a:t>A autoridade</a:t>
            </a:r>
            <a:endParaRPr lang="en-US" sz="1700" dirty="0"/>
          </a:p>
        </p:txBody>
      </p:sp>
      <p:sp>
        <p:nvSpPr>
          <p:cNvPr id="19" name="Text 13"/>
          <p:cNvSpPr/>
          <p:nvPr/>
        </p:nvSpPr>
        <p:spPr>
          <a:xfrm>
            <a:off x="9029700" y="2793901"/>
            <a:ext cx="2236851"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3B2C"/>
                </a:solidFill>
                <a:latin typeface="Nunito Sans" pitchFamily="34" charset="0"/>
                <a:ea typeface="Nunito Sans" pitchFamily="34" charset="-122"/>
                <a:cs typeface="Nunito Sans" pitchFamily="34" charset="-120"/>
              </a:rPr>
              <a:t>A de Cristo, sobre todas as nações</a:t>
            </a:r>
            <a:endParaRPr lang="en-US" sz="1400" dirty="0"/>
          </a:p>
        </p:txBody>
      </p:sp>
      <p:sp>
        <p:nvSpPr>
          <p:cNvPr id="20" name="Shape 14"/>
          <p:cNvSpPr/>
          <p:nvPr/>
        </p:nvSpPr>
        <p:spPr>
          <a:xfrm>
            <a:off x="812800" y="3972371"/>
            <a:ext cx="10566400" cy="711200"/>
          </a:xfrm>
          <a:prstGeom prst="roundRect">
            <a:avLst>
              <a:gd name="adj" fmla="val 21429"/>
            </a:avLst>
          </a:prstGeom>
          <a:solidFill>
            <a:srgbClr val="2B2118"/>
          </a:solidFill>
          <a:ln/>
        </p:spPr>
      </p:sp>
      <p:pic>
        <p:nvPicPr>
          <p:cNvPr id="21" name="Image 4" descr="Clock">    </p:cNvPr>
          <p:cNvPicPr>
            <a:picLocks noChangeAspect="1"/>
          </p:cNvPicPr>
          <p:nvPr/>
        </p:nvPicPr>
        <p:blipFill>
          <a:blip r:embed="rId5"/>
          <a:srcRect l="0" r="0" t="0" b="0"/>
          <a:stretch/>
        </p:blipFill>
        <p:spPr>
          <a:xfrm>
            <a:off x="1066800" y="4150171"/>
            <a:ext cx="355600" cy="355600"/>
          </a:xfrm>
          <a:prstGeom prst="rect">
            <a:avLst/>
          </a:prstGeom>
        </p:spPr>
      </p:pic>
      <p:sp>
        <p:nvSpPr>
          <p:cNvPr id="22" name="Text 15"/>
          <p:cNvSpPr/>
          <p:nvPr/>
        </p:nvSpPr>
        <p:spPr>
          <a:xfrm>
            <a:off x="1600200" y="4194621"/>
            <a:ext cx="9810750"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F2C14E"/>
                </a:solidFill>
                <a:latin typeface="Nunito Sans" pitchFamily="34" charset="0"/>
                <a:ea typeface="Nunito Sans" pitchFamily="34" charset="-122"/>
                <a:cs typeface="Nunito Sans" pitchFamily="34" charset="-120"/>
              </a:rPr>
              <a:t>“Agora”:</a:t>
            </a:r>
            <a:r>
              <a:rPr lang="en-US" sz="1500" dirty="0">
                <a:solidFill>
                  <a:srgbClr val="F6EFE2"/>
                </a:solidFill>
                <a:latin typeface="Nunito Sans" pitchFamily="34" charset="0"/>
                <a:ea typeface="Nunito Sans" pitchFamily="34" charset="-122"/>
                <a:cs typeface="Nunito Sans" pitchFamily="34" charset="-120"/>
              </a:rPr>
              <a:t> o reino já chegou com a cruz e a ressurreição, e ainda vai chegar por completo na volta de Cristo.</a:t>
            </a:r>
            <a:endParaRPr lang="en-US" sz="1500" dirty="0"/>
          </a:p>
        </p:txBody>
      </p:sp>
      <p:sp>
        <p:nvSpPr>
          <p:cNvPr id="23" name="Text 16"/>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A6A55"/>
                </a:solidFill>
                <a:latin typeface="Nunito Sans" pitchFamily="34" charset="0"/>
                <a:ea typeface="Nunito Sans" pitchFamily="34" charset="-122"/>
                <a:cs typeface="Nunito Sans" pitchFamily="34" charset="-120"/>
              </a:rPr>
              <a:t>Apocalipse 12.7-12 · 9</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2B2118"/>
        </a:solidFill>
      </p:bgPr>
    </p:bg>
    <p:spTree>
      <p:nvGrpSpPr>
        <p:cNvPr id="1" name=""/>
        <p:cNvGrpSpPr/>
        <p:nvPr/>
      </p:nvGrpSpPr>
      <p:grpSpPr>
        <a:xfrm>
          <a:off x="0" y="0"/>
          <a:ext cx="0" cy="0"/>
          <a:chOff x="0" y="0"/>
          <a:chExt cx="0" cy="0"/>
        </a:xfrm>
      </p:grpSpPr>
      <p:sp>
        <p:nvSpPr>
          <p:cNvPr id="2" name="Text 0"/>
          <p:cNvSpPr/>
          <p:nvPr/>
        </p:nvSpPr>
        <p:spPr>
          <a:xfrm>
            <a:off x="812800" y="812800"/>
            <a:ext cx="5755640"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E8C677"/>
                </a:solidFill>
                <a:latin typeface="Nunito Sans" pitchFamily="34" charset="0"/>
                <a:ea typeface="Nunito Sans" pitchFamily="34" charset="-122"/>
                <a:cs typeface="Nunito Sans" pitchFamily="34" charset="-120"/>
              </a:rPr>
              <a:t>APOCALIPSE 12.10B</a:t>
            </a:r>
            <a:endParaRPr lang="en-US" sz="1200" dirty="0"/>
          </a:p>
        </p:txBody>
      </p:sp>
      <p:sp>
        <p:nvSpPr>
          <p:cNvPr id="3" name="Text 1"/>
          <p:cNvSpPr/>
          <p:nvPr>
            <p:ph type="title"/>
          </p:nvPr>
        </p:nvSpPr>
        <p:spPr>
          <a:xfrm>
            <a:off x="812800" y="1203920"/>
            <a:ext cx="5755640" cy="960041"/>
          </a:xfrm>
          <a:prstGeom prst="rect">
            <a:avLst/>
          </a:prstGeom>
          <a:noFill/>
          <a:ln/>
        </p:spPr>
        <p:txBody>
          <a:bodyPr wrap="square" lIns="0" tIns="0" rIns="0" bIns="0" rtlCol="0" anchor="t">
            <a:normAutofit/>
          </a:bodyPr>
          <a:lstStyle/>
          <a:p>
            <a:pPr algn="l" indent="0" marL="0">
              <a:lnSpc>
                <a:spcPts val="3680"/>
              </a:lnSpc>
              <a:buNone/>
            </a:pPr>
            <a:r>
              <a:rPr lang="en-US" sz="3200" b="1" i="0" dirty="0">
                <a:solidFill>
                  <a:srgbClr val="F6EFE2"/>
                </a:solidFill>
                <a:latin typeface="Domine" pitchFamily="18" charset="0"/>
                <a:ea typeface="Domine" pitchFamily="18" charset="-122"/>
                <a:cs typeface="Domine" pitchFamily="18" charset="-120"/>
              </a:rPr>
              <a:t>O acusador de nossos irmãos foi expulso</a:t>
            </a:r>
            <a:endParaRPr lang="en-US" sz="3200" dirty="0"/>
          </a:p>
        </p:txBody>
      </p:sp>
      <p:sp>
        <p:nvSpPr>
          <p:cNvPr id="4" name="Text 2"/>
          <p:cNvSpPr/>
          <p:nvPr/>
        </p:nvSpPr>
        <p:spPr>
          <a:xfrm>
            <a:off x="812800" y="2316361"/>
            <a:ext cx="5755640"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D9CBB0"/>
                </a:solidFill>
                <a:latin typeface="Nunito Sans" pitchFamily="34" charset="0"/>
                <a:ea typeface="Nunito Sans" pitchFamily="34" charset="-122"/>
                <a:cs typeface="Nunito Sans" pitchFamily="34" charset="-120"/>
              </a:rPr>
              <a:t>“Ele, que dia e noite os acusava diante do nosso Deus.”</a:t>
            </a:r>
            <a:endParaRPr lang="en-US" sz="1600" dirty="0"/>
          </a:p>
        </p:txBody>
      </p:sp>
      <p:sp>
        <p:nvSpPr>
          <p:cNvPr id="5" name="Shape 3"/>
          <p:cNvSpPr/>
          <p:nvPr/>
        </p:nvSpPr>
        <p:spPr>
          <a:xfrm>
            <a:off x="812800" y="2778621"/>
            <a:ext cx="5588000" cy="520700"/>
          </a:xfrm>
          <a:prstGeom prst="roundRect">
            <a:avLst>
              <a:gd name="adj" fmla="val 24390"/>
            </a:avLst>
          </a:prstGeom>
          <a:solidFill>
            <a:srgbClr val="3A2D21"/>
          </a:solidFill>
          <a:ln/>
        </p:spPr>
      </p:sp>
      <p:sp>
        <p:nvSpPr>
          <p:cNvPr id="6" name="Text 4"/>
          <p:cNvSpPr/>
          <p:nvPr/>
        </p:nvSpPr>
        <p:spPr>
          <a:xfrm>
            <a:off x="990600" y="2905621"/>
            <a:ext cx="1193800"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F2A08E"/>
                </a:solidFill>
                <a:latin typeface="Nunito Sans" pitchFamily="34" charset="0"/>
                <a:ea typeface="Nunito Sans" pitchFamily="34" charset="-122"/>
                <a:cs typeface="Nunito Sans" pitchFamily="34" charset="-120"/>
              </a:rPr>
              <a:t>Jó 1.9</a:t>
            </a:r>
            <a:endParaRPr lang="en-US" sz="1500" dirty="0"/>
          </a:p>
        </p:txBody>
      </p:sp>
      <p:sp>
        <p:nvSpPr>
          <p:cNvPr id="7" name="Text 5"/>
          <p:cNvSpPr/>
          <p:nvPr/>
        </p:nvSpPr>
        <p:spPr>
          <a:xfrm>
            <a:off x="2260600" y="2918966"/>
            <a:ext cx="4081272"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D9CBB0"/>
                </a:solidFill>
                <a:latin typeface="Nunito Sans" pitchFamily="34" charset="0"/>
                <a:ea typeface="Nunito Sans" pitchFamily="34" charset="-122"/>
                <a:cs typeface="Nunito Sans" pitchFamily="34" charset="-120"/>
              </a:rPr>
              <a:t>“Será que Jó teme a Deus sem intenções?”</a:t>
            </a:r>
            <a:endParaRPr lang="en-US" sz="1400" dirty="0"/>
          </a:p>
        </p:txBody>
      </p:sp>
      <p:sp>
        <p:nvSpPr>
          <p:cNvPr id="8" name="Shape 6"/>
          <p:cNvSpPr/>
          <p:nvPr/>
        </p:nvSpPr>
        <p:spPr>
          <a:xfrm>
            <a:off x="812800" y="3400921"/>
            <a:ext cx="5588000" cy="520700"/>
          </a:xfrm>
          <a:prstGeom prst="roundRect">
            <a:avLst>
              <a:gd name="adj" fmla="val 24390"/>
            </a:avLst>
          </a:prstGeom>
          <a:solidFill>
            <a:srgbClr val="3A2D21"/>
          </a:solidFill>
          <a:ln/>
        </p:spPr>
      </p:sp>
      <p:sp>
        <p:nvSpPr>
          <p:cNvPr id="9" name="Text 7"/>
          <p:cNvSpPr/>
          <p:nvPr/>
        </p:nvSpPr>
        <p:spPr>
          <a:xfrm>
            <a:off x="990600" y="3527921"/>
            <a:ext cx="1193800"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F2A08E"/>
                </a:solidFill>
                <a:latin typeface="Nunito Sans" pitchFamily="34" charset="0"/>
                <a:ea typeface="Nunito Sans" pitchFamily="34" charset="-122"/>
                <a:cs typeface="Nunito Sans" pitchFamily="34" charset="-120"/>
              </a:rPr>
              <a:t>Zc 3.1</a:t>
            </a:r>
            <a:endParaRPr lang="en-US" sz="1500" dirty="0"/>
          </a:p>
        </p:txBody>
      </p:sp>
      <p:sp>
        <p:nvSpPr>
          <p:cNvPr id="10" name="Text 8"/>
          <p:cNvSpPr/>
          <p:nvPr/>
        </p:nvSpPr>
        <p:spPr>
          <a:xfrm>
            <a:off x="2260600" y="3541266"/>
            <a:ext cx="4081272"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D9CBB0"/>
                </a:solidFill>
                <a:latin typeface="Nunito Sans" pitchFamily="34" charset="0"/>
                <a:ea typeface="Nunito Sans" pitchFamily="34" charset="-122"/>
                <a:cs typeface="Nunito Sans" pitchFamily="34" charset="-120"/>
              </a:rPr>
              <a:t>Satanás ao lado de Josué “para se opor a ele”</a:t>
            </a:r>
            <a:endParaRPr lang="en-US" sz="1400" dirty="0"/>
          </a:p>
        </p:txBody>
      </p:sp>
      <p:sp>
        <p:nvSpPr>
          <p:cNvPr id="11" name="Text 9"/>
          <p:cNvSpPr/>
          <p:nvPr/>
        </p:nvSpPr>
        <p:spPr>
          <a:xfrm>
            <a:off x="812800" y="4099421"/>
            <a:ext cx="5755640" cy="59432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F6EFE2"/>
                </a:solidFill>
                <a:latin typeface="Domine" pitchFamily="18" charset="0"/>
                <a:ea typeface="Domine" pitchFamily="18" charset="-122"/>
                <a:cs typeface="Domine" pitchFamily="18" charset="-120"/>
              </a:rPr>
              <a:t>“Quem trará alguma acusação contra os escolhidos de Deus? É Deus quem os justifica.” </a:t>
            </a:r>
            <a:r>
              <a:rPr lang="en-US" sz="1600" dirty="0">
                <a:solidFill>
                  <a:srgbClr val="E8C677"/>
                </a:solidFill>
                <a:latin typeface="Domine" pitchFamily="18" charset="0"/>
                <a:ea typeface="Domine" pitchFamily="18" charset="-122"/>
                <a:cs typeface="Domine" pitchFamily="18" charset="-120"/>
              </a:rPr>
              <a:t>Romanos 8.33</a:t>
            </a:r>
            <a:endParaRPr lang="en-US" sz="1600" dirty="0"/>
          </a:p>
        </p:txBody>
      </p:sp>
      <p:pic>
        <p:nvPicPr>
          <p:cNvPr id="12" name="Image 0" descr="Um tribunal: a balança dourada da justiça no alto, diante de um trono de luz; embaixo, a sombra do acusador saindo pela porta">    </p:cNvPr>
          <p:cNvPicPr>
            <a:picLocks noChangeAspect="1"/>
          </p:cNvPicPr>
          <p:nvPr/>
        </p:nvPicPr>
        <p:blipFill>
          <a:blip r:embed="rId1"/>
          <a:srcRect l="0" r="0" t="0" b="0"/>
          <a:stretch/>
        </p:blipFill>
        <p:spPr>
          <a:xfrm>
            <a:off x="6807200" y="812800"/>
            <a:ext cx="4572000" cy="4572000"/>
          </a:xfrm>
          <a:prstGeom prst="rect">
            <a:avLst/>
          </a:prstGeom>
        </p:spPr>
      </p:pic>
      <p:sp>
        <p:nvSpPr>
          <p:cNvPr id="13" name="Text 10"/>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BFAE8E"/>
                </a:solidFill>
                <a:latin typeface="Nunito Sans" pitchFamily="34" charset="0"/>
                <a:ea typeface="Nunito Sans" pitchFamily="34" charset="-122"/>
                <a:cs typeface="Nunito Sans" pitchFamily="34" charset="-120"/>
              </a:rPr>
              <a:t>Apocalipse 12.7-12 · 10</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EDE2C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A5D17"/>
                </a:solidFill>
                <a:latin typeface="Nunito Sans" pitchFamily="34" charset="0"/>
                <a:ea typeface="Nunito Sans" pitchFamily="34" charset="-122"/>
                <a:cs typeface="Nunito Sans" pitchFamily="34" charset="-120"/>
              </a:rPr>
              <a:t>APOCALIPSE 12.11</a:t>
            </a:r>
            <a:endParaRPr lang="en-US" sz="1200" dirty="0"/>
          </a:p>
        </p:txBody>
      </p:sp>
      <p:sp>
        <p:nvSpPr>
          <p:cNvPr id="3" name="Text 1"/>
          <p:cNvSpPr/>
          <p:nvPr>
            <p:ph type="title"/>
          </p:nvPr>
        </p:nvSpPr>
        <p:spPr>
          <a:xfrm>
            <a:off x="812800" y="11277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dirty="0">
                <a:solidFill>
                  <a:srgbClr val="2B2118"/>
                </a:solidFill>
                <a:latin typeface="Domine" pitchFamily="18" charset="0"/>
                <a:ea typeface="Domine" pitchFamily="18" charset="-122"/>
                <a:cs typeface="Domine" pitchFamily="18" charset="-120"/>
              </a:rPr>
              <a:t>Três armas para vencer o dragão</a:t>
            </a:r>
            <a:endParaRPr lang="en-US" sz="3200" dirty="0"/>
          </a:p>
        </p:txBody>
      </p:sp>
      <p:sp>
        <p:nvSpPr>
          <p:cNvPr id="4" name="Shape 2"/>
          <p:cNvSpPr/>
          <p:nvPr/>
        </p:nvSpPr>
        <p:spPr>
          <a:xfrm>
            <a:off x="825500" y="1861741"/>
            <a:ext cx="3361234" cy="1912541"/>
          </a:xfrm>
          <a:prstGeom prst="roundRect">
            <a:avLst>
              <a:gd name="adj" fmla="val 7304"/>
            </a:avLst>
          </a:prstGeom>
          <a:solidFill>
            <a:srgbClr val="FBF7EE"/>
          </a:solidFill>
          <a:ln w="25400">
            <a:solidFill>
              <a:srgbClr val="A23B2A"/>
            </a:solidFill>
            <a:prstDash val="solid"/>
          </a:ln>
        </p:spPr>
      </p:sp>
      <p:pic>
        <p:nvPicPr>
          <p:cNvPr id="5" name="Image 0" descr="Uma cruz com uma gota de sangue">    </p:cNvPr>
          <p:cNvPicPr>
            <a:picLocks noChangeAspect="1"/>
          </p:cNvPicPr>
          <p:nvPr/>
        </p:nvPicPr>
        <p:blipFill>
          <a:blip r:embed="rId1"/>
          <a:srcRect l="0" r="0" t="0" b="0"/>
          <a:stretch/>
        </p:blipFill>
        <p:spPr>
          <a:xfrm>
            <a:off x="2029867" y="2077641"/>
            <a:ext cx="952500" cy="571500"/>
          </a:xfrm>
          <a:prstGeom prst="rect">
            <a:avLst/>
          </a:prstGeom>
        </p:spPr>
      </p:pic>
      <p:sp>
        <p:nvSpPr>
          <p:cNvPr id="6" name="Text 3"/>
          <p:cNvSpPr/>
          <p:nvPr/>
        </p:nvSpPr>
        <p:spPr>
          <a:xfrm>
            <a:off x="1135172" y="2725341"/>
            <a:ext cx="2741890" cy="284460"/>
          </a:xfrm>
          <a:prstGeom prst="rect">
            <a:avLst/>
          </a:prstGeom>
          <a:noFill/>
          <a:ln/>
        </p:spPr>
        <p:txBody>
          <a:bodyPr wrap="square" lIns="0" tIns="0" rIns="0" bIns="0" rtlCol="0" anchor="t">
            <a:normAutofit/>
          </a:bodyPr>
          <a:lstStyle/>
          <a:p>
            <a:pPr algn="ctr" indent="0" marL="0">
              <a:lnSpc>
                <a:spcPts val="2040"/>
              </a:lnSpc>
              <a:buNone/>
            </a:pPr>
            <a:r>
              <a:rPr lang="en-US" sz="1700" b="1" dirty="0">
                <a:solidFill>
                  <a:srgbClr val="2B2118"/>
                </a:solidFill>
                <a:latin typeface="Domine" pitchFamily="18" charset="0"/>
                <a:ea typeface="Domine" pitchFamily="18" charset="-122"/>
                <a:cs typeface="Domine" pitchFamily="18" charset="-120"/>
              </a:rPr>
              <a:t>O sangue do Cordeiro</a:t>
            </a:r>
            <a:endParaRPr lang="en-US" sz="1700" dirty="0"/>
          </a:p>
        </p:txBody>
      </p:sp>
      <p:sp>
        <p:nvSpPr>
          <p:cNvPr id="7" name="Text 4"/>
          <p:cNvSpPr/>
          <p:nvPr/>
        </p:nvSpPr>
        <p:spPr>
          <a:xfrm>
            <a:off x="997458" y="3060601"/>
            <a:ext cx="3017317" cy="523180"/>
          </a:xfrm>
          <a:prstGeom prst="rect">
            <a:avLst/>
          </a:prstGeom>
          <a:noFill/>
          <a:ln/>
        </p:spPr>
        <p:txBody>
          <a:bodyPr wrap="square" lIns="0" tIns="0" rIns="0" bIns="0" rtlCol="0" anchor="t">
            <a:normAutofit/>
          </a:bodyPr>
          <a:lstStyle/>
          <a:p>
            <a:pPr algn="ctr" indent="0" marL="0">
              <a:lnSpc>
                <a:spcPts val="1960"/>
              </a:lnSpc>
              <a:buNone/>
            </a:pPr>
            <a:r>
              <a:rPr lang="en-US" sz="1400" dirty="0">
                <a:solidFill>
                  <a:srgbClr val="4A3B2C"/>
                </a:solidFill>
                <a:latin typeface="Nunito Sans" pitchFamily="34" charset="0"/>
                <a:ea typeface="Nunito Sans" pitchFamily="34" charset="-122"/>
                <a:cs typeface="Nunito Sans" pitchFamily="34" charset="-120"/>
              </a:rPr>
              <a:t>A base de toda vitória é a cruz, nunca a força humana</a:t>
            </a:r>
            <a:endParaRPr lang="en-US" sz="1400" dirty="0"/>
          </a:p>
        </p:txBody>
      </p:sp>
      <p:sp>
        <p:nvSpPr>
          <p:cNvPr id="8" name="Shape 5"/>
          <p:cNvSpPr/>
          <p:nvPr/>
        </p:nvSpPr>
        <p:spPr>
          <a:xfrm>
            <a:off x="4415334" y="1861741"/>
            <a:ext cx="3361283" cy="1912541"/>
          </a:xfrm>
          <a:prstGeom prst="roundRect">
            <a:avLst>
              <a:gd name="adj" fmla="val 7304"/>
            </a:avLst>
          </a:prstGeom>
          <a:solidFill>
            <a:srgbClr val="FBF7EE"/>
          </a:solidFill>
          <a:ln w="25400">
            <a:solidFill>
              <a:srgbClr val="2F4A6D"/>
            </a:solidFill>
            <a:prstDash val="solid"/>
          </a:ln>
        </p:spPr>
      </p:sp>
      <p:pic>
        <p:nvPicPr>
          <p:cNvPr id="9" name="Image 1" descr="Um livro aberto com uma chama acima">    </p:cNvPr>
          <p:cNvPicPr>
            <a:picLocks noChangeAspect="1"/>
          </p:cNvPicPr>
          <p:nvPr/>
        </p:nvPicPr>
        <p:blipFill>
          <a:blip r:embed="rId2"/>
          <a:srcRect l="0" r="0" t="0" b="0"/>
          <a:stretch/>
        </p:blipFill>
        <p:spPr>
          <a:xfrm>
            <a:off x="5619700" y="2077641"/>
            <a:ext cx="952500" cy="571500"/>
          </a:xfrm>
          <a:prstGeom prst="rect">
            <a:avLst/>
          </a:prstGeom>
        </p:spPr>
      </p:pic>
      <p:sp>
        <p:nvSpPr>
          <p:cNvPr id="10" name="Text 6"/>
          <p:cNvSpPr/>
          <p:nvPr/>
        </p:nvSpPr>
        <p:spPr>
          <a:xfrm>
            <a:off x="4513729" y="2725341"/>
            <a:ext cx="3164443" cy="284460"/>
          </a:xfrm>
          <a:prstGeom prst="rect">
            <a:avLst/>
          </a:prstGeom>
          <a:noFill/>
          <a:ln/>
        </p:spPr>
        <p:txBody>
          <a:bodyPr wrap="square" lIns="0" tIns="0" rIns="0" bIns="0" rtlCol="0" anchor="t">
            <a:normAutofit/>
          </a:bodyPr>
          <a:lstStyle/>
          <a:p>
            <a:pPr algn="ctr" indent="0" marL="0">
              <a:lnSpc>
                <a:spcPts val="2040"/>
              </a:lnSpc>
              <a:buNone/>
            </a:pPr>
            <a:r>
              <a:rPr lang="en-US" sz="1700" b="1" dirty="0">
                <a:solidFill>
                  <a:srgbClr val="2B2118"/>
                </a:solidFill>
                <a:latin typeface="Domine" pitchFamily="18" charset="0"/>
                <a:ea typeface="Domine" pitchFamily="18" charset="-122"/>
                <a:cs typeface="Domine" pitchFamily="18" charset="-120"/>
              </a:rPr>
              <a:t>A palavra do testemunho</a:t>
            </a:r>
            <a:endParaRPr lang="en-US" sz="1700" dirty="0"/>
          </a:p>
        </p:txBody>
      </p:sp>
      <p:sp>
        <p:nvSpPr>
          <p:cNvPr id="11" name="Text 7"/>
          <p:cNvSpPr/>
          <p:nvPr/>
        </p:nvSpPr>
        <p:spPr>
          <a:xfrm>
            <a:off x="4587291" y="3060601"/>
            <a:ext cx="3017368" cy="523180"/>
          </a:xfrm>
          <a:prstGeom prst="rect">
            <a:avLst/>
          </a:prstGeom>
          <a:noFill/>
          <a:ln/>
        </p:spPr>
        <p:txBody>
          <a:bodyPr wrap="square" lIns="0" tIns="0" rIns="0" bIns="0" rtlCol="0" anchor="t">
            <a:normAutofit/>
          </a:bodyPr>
          <a:lstStyle/>
          <a:p>
            <a:pPr algn="ctr" indent="0" marL="0">
              <a:lnSpc>
                <a:spcPts val="1960"/>
              </a:lnSpc>
              <a:buNone/>
            </a:pPr>
            <a:r>
              <a:rPr lang="en-US" sz="1400" dirty="0">
                <a:solidFill>
                  <a:srgbClr val="4A3B2C"/>
                </a:solidFill>
                <a:latin typeface="Nunito Sans" pitchFamily="34" charset="0"/>
                <a:ea typeface="Nunito Sans" pitchFamily="34" charset="-122"/>
                <a:cs typeface="Nunito Sans" pitchFamily="34" charset="-120"/>
              </a:rPr>
              <a:t>Uma vida fiel a Cristo e uma boca que fala dele</a:t>
            </a:r>
            <a:endParaRPr lang="en-US" sz="1400" dirty="0"/>
          </a:p>
        </p:txBody>
      </p:sp>
      <p:sp>
        <p:nvSpPr>
          <p:cNvPr id="12" name="Shape 8"/>
          <p:cNvSpPr/>
          <p:nvPr/>
        </p:nvSpPr>
        <p:spPr>
          <a:xfrm>
            <a:off x="8005217" y="1861741"/>
            <a:ext cx="3361283" cy="1912541"/>
          </a:xfrm>
          <a:prstGeom prst="roundRect">
            <a:avLst>
              <a:gd name="adj" fmla="val 7304"/>
            </a:avLst>
          </a:prstGeom>
          <a:solidFill>
            <a:srgbClr val="FBF7EE"/>
          </a:solidFill>
          <a:ln w="25400">
            <a:solidFill>
              <a:srgbClr val="C08A2E"/>
            </a:solidFill>
            <a:prstDash val="solid"/>
          </a:ln>
        </p:spPr>
      </p:sp>
      <p:pic>
        <p:nvPicPr>
          <p:cNvPr id="13" name="Image 2" descr="Uma coroa de louros dourada">    </p:cNvPr>
          <p:cNvPicPr>
            <a:picLocks noChangeAspect="1"/>
          </p:cNvPicPr>
          <p:nvPr/>
        </p:nvPicPr>
        <p:blipFill>
          <a:blip r:embed="rId3"/>
          <a:srcRect l="0" r="0" t="0" b="0"/>
          <a:stretch/>
        </p:blipFill>
        <p:spPr>
          <a:xfrm>
            <a:off x="9209584" y="2077641"/>
            <a:ext cx="952500" cy="571500"/>
          </a:xfrm>
          <a:prstGeom prst="rect">
            <a:avLst/>
          </a:prstGeom>
        </p:spPr>
      </p:pic>
      <p:sp>
        <p:nvSpPr>
          <p:cNvPr id="14" name="Text 9"/>
          <p:cNvSpPr/>
          <p:nvPr/>
        </p:nvSpPr>
        <p:spPr>
          <a:xfrm>
            <a:off x="8017917" y="2725341"/>
            <a:ext cx="3335834" cy="284460"/>
          </a:xfrm>
          <a:prstGeom prst="rect">
            <a:avLst/>
          </a:prstGeom>
          <a:noFill/>
          <a:ln/>
        </p:spPr>
        <p:txBody>
          <a:bodyPr wrap="square" lIns="0" tIns="0" rIns="0" bIns="0" rtlCol="0" anchor="t">
            <a:normAutofit/>
          </a:bodyPr>
          <a:lstStyle/>
          <a:p>
            <a:pPr algn="ctr" indent="0" marL="0">
              <a:lnSpc>
                <a:spcPts val="2040"/>
              </a:lnSpc>
              <a:buNone/>
            </a:pPr>
            <a:r>
              <a:rPr lang="en-US" sz="1700" b="1" dirty="0">
                <a:solidFill>
                  <a:srgbClr val="2B2118"/>
                </a:solidFill>
                <a:latin typeface="Domine" pitchFamily="18" charset="0"/>
                <a:ea typeface="Domine" pitchFamily="18" charset="-122"/>
                <a:cs typeface="Domine" pitchFamily="18" charset="-120"/>
              </a:rPr>
              <a:t>Não amaram a própria vida</a:t>
            </a:r>
            <a:endParaRPr lang="en-US" sz="1700" dirty="0"/>
          </a:p>
        </p:txBody>
      </p:sp>
      <p:sp>
        <p:nvSpPr>
          <p:cNvPr id="15" name="Text 10"/>
          <p:cNvSpPr/>
          <p:nvPr/>
        </p:nvSpPr>
        <p:spPr>
          <a:xfrm>
            <a:off x="8308400" y="3060601"/>
            <a:ext cx="2754868" cy="274290"/>
          </a:xfrm>
          <a:prstGeom prst="rect">
            <a:avLst/>
          </a:prstGeom>
          <a:noFill/>
          <a:ln/>
        </p:spPr>
        <p:txBody>
          <a:bodyPr wrap="square" lIns="0" tIns="0" rIns="0" bIns="0" rtlCol="0" anchor="t">
            <a:normAutofit/>
          </a:bodyPr>
          <a:lstStyle/>
          <a:p>
            <a:pPr algn="ctr" indent="0" marL="0">
              <a:lnSpc>
                <a:spcPts val="1960"/>
              </a:lnSpc>
              <a:buNone/>
            </a:pPr>
            <a:r>
              <a:rPr lang="en-US" sz="1400" dirty="0">
                <a:solidFill>
                  <a:srgbClr val="4A3B2C"/>
                </a:solidFill>
                <a:latin typeface="Nunito Sans" pitchFamily="34" charset="0"/>
                <a:ea typeface="Nunito Sans" pitchFamily="34" charset="-122"/>
                <a:cs typeface="Nunito Sans" pitchFamily="34" charset="-120"/>
              </a:rPr>
              <a:t>Fiéis mesmo diante da morte</a:t>
            </a:r>
            <a:endParaRPr lang="en-US" sz="1400" dirty="0"/>
          </a:p>
        </p:txBody>
      </p:sp>
      <p:sp>
        <p:nvSpPr>
          <p:cNvPr id="16" name="Shape 11"/>
          <p:cNvSpPr/>
          <p:nvPr/>
        </p:nvSpPr>
        <p:spPr>
          <a:xfrm>
            <a:off x="812800" y="4040981"/>
            <a:ext cx="10566400" cy="711200"/>
          </a:xfrm>
          <a:prstGeom prst="roundRect">
            <a:avLst>
              <a:gd name="adj" fmla="val 21429"/>
            </a:avLst>
          </a:prstGeom>
          <a:solidFill>
            <a:srgbClr val="2B2118"/>
          </a:solidFill>
          <a:ln/>
        </p:spPr>
      </p:sp>
      <p:pic>
        <p:nvPicPr>
          <p:cNvPr id="17" name="Image 3" descr="Book">    </p:cNvPr>
          <p:cNvPicPr>
            <a:picLocks noChangeAspect="1"/>
          </p:cNvPicPr>
          <p:nvPr/>
        </p:nvPicPr>
        <p:blipFill>
          <a:blip r:embed="rId4"/>
          <a:srcRect l="0" r="0" t="0" b="0"/>
          <a:stretch/>
        </p:blipFill>
        <p:spPr>
          <a:xfrm>
            <a:off x="1066800" y="4218781"/>
            <a:ext cx="355600" cy="355600"/>
          </a:xfrm>
          <a:prstGeom prst="rect">
            <a:avLst/>
          </a:prstGeom>
        </p:spPr>
      </p:pic>
      <p:sp>
        <p:nvSpPr>
          <p:cNvPr id="18" name="Text 12"/>
          <p:cNvSpPr/>
          <p:nvPr/>
        </p:nvSpPr>
        <p:spPr>
          <a:xfrm>
            <a:off x="1600200" y="4263231"/>
            <a:ext cx="9810750"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F6EFE2"/>
                </a:solidFill>
                <a:latin typeface="Domine" pitchFamily="18" charset="0"/>
                <a:ea typeface="Domine" pitchFamily="18" charset="-122"/>
                <a:cs typeface="Domine" pitchFamily="18" charset="-120"/>
              </a:rPr>
              <a:t>“Com o teu sangue compraste para Deus homens de toda tribo, língua, povo e nação.” </a:t>
            </a:r>
            <a:r>
              <a:rPr lang="en-US" sz="1500" dirty="0">
                <a:solidFill>
                  <a:srgbClr val="E8C677"/>
                </a:solidFill>
                <a:latin typeface="Domine" pitchFamily="18" charset="0"/>
                <a:ea typeface="Domine" pitchFamily="18" charset="-122"/>
                <a:cs typeface="Domine" pitchFamily="18" charset="-120"/>
              </a:rPr>
              <a:t>Apocalipse 5.9</a:t>
            </a:r>
            <a:endParaRPr lang="en-US" sz="1500" dirty="0"/>
          </a:p>
        </p:txBody>
      </p:sp>
      <p:sp>
        <p:nvSpPr>
          <p:cNvPr id="19" name="Text 13"/>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A6A55"/>
                </a:solidFill>
                <a:latin typeface="Nunito Sans" pitchFamily="34" charset="0"/>
                <a:ea typeface="Nunito Sans" pitchFamily="34" charset="-122"/>
                <a:cs typeface="Nunito Sans" pitchFamily="34" charset="-120"/>
              </a:rPr>
              <a:t>Apocalipse 12.7-12 · 11</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6EFE2"/>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A5D17"/>
                </a:solidFill>
                <a:latin typeface="Nunito Sans" pitchFamily="34" charset="0"/>
                <a:ea typeface="Nunito Sans" pitchFamily="34" charset="-122"/>
                <a:cs typeface="Nunito Sans" pitchFamily="34" charset="-120"/>
              </a:rPr>
              <a:t>“MESMO DIANTE DA MORTE, NÃO AMARAM A PRÓPRIA VIDA”</a:t>
            </a:r>
            <a:endParaRPr lang="en-US" sz="1200" dirty="0"/>
          </a:p>
        </p:txBody>
      </p:sp>
      <p:sp>
        <p:nvSpPr>
          <p:cNvPr id="3" name="Text 1"/>
          <p:cNvSpPr/>
          <p:nvPr>
            <p:ph type="title"/>
          </p:nvPr>
        </p:nvSpPr>
        <p:spPr>
          <a:xfrm>
            <a:off x="812800" y="11277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dirty="0">
                <a:solidFill>
                  <a:srgbClr val="2B2118"/>
                </a:solidFill>
                <a:latin typeface="Domine" pitchFamily="18" charset="0"/>
                <a:ea typeface="Domine" pitchFamily="18" charset="-122"/>
                <a:cs typeface="Domine" pitchFamily="18" charset="-120"/>
              </a:rPr>
              <a:t>Cristo acima da própria vida</a:t>
            </a:r>
            <a:endParaRPr lang="en-US" sz="3200" dirty="0"/>
          </a:p>
        </p:txBody>
      </p:sp>
      <p:sp>
        <p:nvSpPr>
          <p:cNvPr id="4" name="Shape 2"/>
          <p:cNvSpPr/>
          <p:nvPr/>
        </p:nvSpPr>
        <p:spPr>
          <a:xfrm>
            <a:off x="812800" y="1849041"/>
            <a:ext cx="10566400" cy="863600"/>
          </a:xfrm>
          <a:prstGeom prst="roundRect">
            <a:avLst>
              <a:gd name="adj" fmla="val 17647"/>
            </a:avLst>
          </a:prstGeom>
          <a:solidFill>
            <a:srgbClr val="EDE2CC"/>
          </a:solidFill>
          <a:ln/>
        </p:spPr>
      </p:sp>
      <p:sp>
        <p:nvSpPr>
          <p:cNvPr id="5" name="Shape 3"/>
          <p:cNvSpPr/>
          <p:nvPr/>
        </p:nvSpPr>
        <p:spPr>
          <a:xfrm>
            <a:off x="812800" y="1849041"/>
            <a:ext cx="10566400" cy="863600"/>
          </a:xfrm>
          <a:custGeom>
            <a:avLst/>
            <a:gdLst/>
            <a:ahLst/>
            <a:cxnLst/>
            <a:rect l="l" t="t" r="r" b="b"/>
            <a:pathLst>
              <a:path w="10566400" h="863600">
                <a:moveTo>
                  <a:pt x="152400" y="863600"/>
                </a:moveTo>
                <a:lnTo>
                  <a:pt x="152400" y="863600"/>
                </a:lnTo>
                <a:arcTo hR="152400" wR="152400" stAng="5400000" swAng="5400000"/>
                <a:lnTo>
                  <a:pt x="0" y="152400"/>
                </a:lnTo>
                <a:arcTo hR="152400" wR="152400" stAng="10800000" swAng="5400000"/>
                <a:lnTo>
                  <a:pt x="152400" y="0"/>
                </a:lnTo>
                <a:arcTo hR="152400" wR="101600" stAng="16200000" swAng="-5400000"/>
                <a:lnTo>
                  <a:pt x="50800" y="711200"/>
                </a:lnTo>
                <a:arcTo hR="152400" wR="101600" stAng="10800000" swAng="-5400000"/>
                <a:close/>
              </a:path>
            </a:pathLst>
          </a:custGeom>
          <a:solidFill>
            <a:srgbClr val="C08A2E"/>
          </a:solidFill>
          <a:ln/>
        </p:spPr>
      </p:sp>
      <p:pic>
        <p:nvPicPr>
          <p:cNvPr id="6" name="Image 0" descr="Book">    </p:cNvPr>
          <p:cNvPicPr>
            <a:picLocks noChangeAspect="1"/>
          </p:cNvPicPr>
          <p:nvPr/>
        </p:nvPicPr>
        <p:blipFill>
          <a:blip r:embed="rId1"/>
          <a:srcRect l="0" r="0" t="0" b="0"/>
          <a:stretch/>
        </p:blipFill>
        <p:spPr>
          <a:xfrm>
            <a:off x="1117600" y="2052241"/>
            <a:ext cx="457200" cy="457200"/>
          </a:xfrm>
          <a:prstGeom prst="rect">
            <a:avLst/>
          </a:prstGeom>
        </p:spPr>
      </p:pic>
      <p:sp>
        <p:nvSpPr>
          <p:cNvPr id="7" name="Text 4"/>
          <p:cNvSpPr/>
          <p:nvPr/>
        </p:nvSpPr>
        <p:spPr>
          <a:xfrm>
            <a:off x="1778000" y="2129730"/>
            <a:ext cx="9627616" cy="327620"/>
          </a:xfrm>
          <a:prstGeom prst="rect">
            <a:avLst/>
          </a:prstGeom>
          <a:noFill/>
          <a:ln/>
        </p:spPr>
        <p:txBody>
          <a:bodyPr wrap="square" lIns="0" tIns="0" rIns="0" bIns="0" rtlCol="0" anchor="t">
            <a:normAutofit/>
          </a:bodyPr>
          <a:lstStyle/>
          <a:p>
            <a:pPr algn="l" indent="0" marL="0">
              <a:lnSpc>
                <a:spcPts val="2380"/>
              </a:lnSpc>
              <a:buNone/>
            </a:pPr>
            <a:r>
              <a:rPr lang="en-US" sz="1700" dirty="0">
                <a:solidFill>
                  <a:srgbClr val="2B2118"/>
                </a:solidFill>
                <a:latin typeface="Domine" pitchFamily="18" charset="0"/>
                <a:ea typeface="Domine" pitchFamily="18" charset="-122"/>
                <a:cs typeface="Domine" pitchFamily="18" charset="-120"/>
              </a:rPr>
              <a:t>“Quem perder a vida por causa de mim e do evangelho, irá preservá-la.” </a:t>
            </a:r>
            <a:r>
              <a:rPr lang="en-US" sz="1700" b="1" dirty="0">
                <a:solidFill>
                  <a:srgbClr val="8A5D17"/>
                </a:solidFill>
                <a:latin typeface="Domine" pitchFamily="18" charset="0"/>
                <a:ea typeface="Domine" pitchFamily="18" charset="-122"/>
                <a:cs typeface="Domine" pitchFamily="18" charset="-120"/>
              </a:rPr>
              <a:t>Marcos 8.35</a:t>
            </a:r>
            <a:endParaRPr lang="en-US" sz="1700" dirty="0"/>
          </a:p>
        </p:txBody>
      </p:sp>
      <p:sp>
        <p:nvSpPr>
          <p:cNvPr id="8" name="Shape 5"/>
          <p:cNvSpPr/>
          <p:nvPr/>
        </p:nvSpPr>
        <p:spPr>
          <a:xfrm>
            <a:off x="812800" y="2966641"/>
            <a:ext cx="3420517" cy="965150"/>
          </a:xfrm>
          <a:prstGeom prst="roundRect">
            <a:avLst>
              <a:gd name="adj" fmla="val 13159"/>
            </a:avLst>
          </a:prstGeom>
          <a:solidFill>
            <a:srgbClr val="FBF7EE"/>
          </a:solidFill>
          <a:ln/>
        </p:spPr>
      </p:sp>
      <p:sp>
        <p:nvSpPr>
          <p:cNvPr id="9" name="Text 6"/>
          <p:cNvSpPr/>
          <p:nvPr/>
        </p:nvSpPr>
        <p:spPr>
          <a:xfrm>
            <a:off x="1979330" y="3144441"/>
            <a:ext cx="1087457" cy="360660"/>
          </a:xfrm>
          <a:prstGeom prst="rect">
            <a:avLst/>
          </a:prstGeom>
          <a:noFill/>
          <a:ln/>
        </p:spPr>
        <p:txBody>
          <a:bodyPr wrap="square" lIns="0" tIns="0" rIns="0" bIns="0" rtlCol="0" anchor="t">
            <a:normAutofit/>
          </a:bodyPr>
          <a:lstStyle/>
          <a:p>
            <a:pPr algn="ctr" indent="0" marL="0">
              <a:lnSpc>
                <a:spcPts val="2640"/>
              </a:lnSpc>
              <a:buNone/>
            </a:pPr>
            <a:r>
              <a:rPr lang="en-US" sz="2400" b="1" dirty="0">
                <a:solidFill>
                  <a:srgbClr val="A23B2A"/>
                </a:solidFill>
                <a:latin typeface="Domine" pitchFamily="18" charset="0"/>
                <a:ea typeface="Domine" pitchFamily="18" charset="-122"/>
                <a:cs typeface="Domine" pitchFamily="18" charset="-120"/>
              </a:rPr>
              <a:t>Todos</a:t>
            </a:r>
            <a:endParaRPr lang="en-US" sz="2400" dirty="0"/>
          </a:p>
        </p:txBody>
      </p:sp>
      <p:sp>
        <p:nvSpPr>
          <p:cNvPr id="10" name="Text 7"/>
          <p:cNvSpPr/>
          <p:nvPr/>
        </p:nvSpPr>
        <p:spPr>
          <a:xfrm>
            <a:off x="1096600" y="3505101"/>
            <a:ext cx="2852916" cy="274290"/>
          </a:xfrm>
          <a:prstGeom prst="rect">
            <a:avLst/>
          </a:prstGeom>
          <a:noFill/>
          <a:ln/>
        </p:spPr>
        <p:txBody>
          <a:bodyPr wrap="square" lIns="0" tIns="0" rIns="0" bIns="0" rtlCol="0" anchor="t">
            <a:normAutofit/>
          </a:bodyPr>
          <a:lstStyle/>
          <a:p>
            <a:pPr algn="ctr" indent="0" marL="0">
              <a:lnSpc>
                <a:spcPts val="1960"/>
              </a:lnSpc>
              <a:buNone/>
            </a:pPr>
            <a:r>
              <a:rPr lang="en-US" sz="1400" dirty="0">
                <a:solidFill>
                  <a:srgbClr val="4A3B2C"/>
                </a:solidFill>
                <a:latin typeface="Nunito Sans" pitchFamily="34" charset="0"/>
                <a:ea typeface="Nunito Sans" pitchFamily="34" charset="-122"/>
                <a:cs typeface="Nunito Sans" pitchFamily="34" charset="-120"/>
              </a:rPr>
              <a:t>serão provados e perseguidos</a:t>
            </a:r>
            <a:endParaRPr lang="en-US" sz="1400" dirty="0"/>
          </a:p>
        </p:txBody>
      </p:sp>
      <p:sp>
        <p:nvSpPr>
          <p:cNvPr id="11" name="Shape 8"/>
          <p:cNvSpPr/>
          <p:nvPr/>
        </p:nvSpPr>
        <p:spPr>
          <a:xfrm>
            <a:off x="4385717" y="2966641"/>
            <a:ext cx="3420566" cy="965150"/>
          </a:xfrm>
          <a:prstGeom prst="roundRect">
            <a:avLst>
              <a:gd name="adj" fmla="val 13159"/>
            </a:avLst>
          </a:prstGeom>
          <a:solidFill>
            <a:srgbClr val="FBF7EE"/>
          </a:solidFill>
          <a:ln/>
        </p:spPr>
      </p:sp>
      <p:sp>
        <p:nvSpPr>
          <p:cNvPr id="12" name="Text 9"/>
          <p:cNvSpPr/>
          <p:nvPr/>
        </p:nvSpPr>
        <p:spPr>
          <a:xfrm>
            <a:off x="5128558" y="3144441"/>
            <a:ext cx="1934885" cy="360660"/>
          </a:xfrm>
          <a:prstGeom prst="rect">
            <a:avLst/>
          </a:prstGeom>
          <a:noFill/>
          <a:ln/>
        </p:spPr>
        <p:txBody>
          <a:bodyPr wrap="square" lIns="0" tIns="0" rIns="0" bIns="0" rtlCol="0" anchor="t">
            <a:normAutofit/>
          </a:bodyPr>
          <a:lstStyle/>
          <a:p>
            <a:pPr algn="ctr" indent="0" marL="0">
              <a:lnSpc>
                <a:spcPts val="2640"/>
              </a:lnSpc>
              <a:buNone/>
            </a:pPr>
            <a:r>
              <a:rPr lang="en-US" sz="2400" b="1" dirty="0">
                <a:solidFill>
                  <a:srgbClr val="2F4A6D"/>
                </a:solidFill>
                <a:latin typeface="Domine" pitchFamily="18" charset="0"/>
                <a:ea typeface="Domine" pitchFamily="18" charset="-122"/>
                <a:cs typeface="Domine" pitchFamily="18" charset="-120"/>
              </a:rPr>
              <a:t>Nem todos</a:t>
            </a:r>
            <a:endParaRPr lang="en-US" sz="2400" dirty="0"/>
          </a:p>
        </p:txBody>
      </p:sp>
      <p:sp>
        <p:nvSpPr>
          <p:cNvPr id="13" name="Text 10"/>
          <p:cNvSpPr/>
          <p:nvPr/>
        </p:nvSpPr>
        <p:spPr>
          <a:xfrm>
            <a:off x="4949969" y="3505101"/>
            <a:ext cx="2292013" cy="274290"/>
          </a:xfrm>
          <a:prstGeom prst="rect">
            <a:avLst/>
          </a:prstGeom>
          <a:noFill/>
          <a:ln/>
        </p:spPr>
        <p:txBody>
          <a:bodyPr wrap="square" lIns="0" tIns="0" rIns="0" bIns="0" rtlCol="0" anchor="t">
            <a:normAutofit/>
          </a:bodyPr>
          <a:lstStyle/>
          <a:p>
            <a:pPr algn="ctr" indent="0" marL="0">
              <a:lnSpc>
                <a:spcPts val="1960"/>
              </a:lnSpc>
              <a:buNone/>
            </a:pPr>
            <a:r>
              <a:rPr lang="en-US" sz="1400" dirty="0">
                <a:solidFill>
                  <a:srgbClr val="4A3B2C"/>
                </a:solidFill>
                <a:latin typeface="Nunito Sans" pitchFamily="34" charset="0"/>
                <a:ea typeface="Nunito Sans" pitchFamily="34" charset="-122"/>
                <a:cs typeface="Nunito Sans" pitchFamily="34" charset="-120"/>
              </a:rPr>
              <a:t>morrerão como mártires</a:t>
            </a:r>
            <a:endParaRPr lang="en-US" sz="1400" dirty="0"/>
          </a:p>
        </p:txBody>
      </p:sp>
      <p:sp>
        <p:nvSpPr>
          <p:cNvPr id="14" name="Shape 11"/>
          <p:cNvSpPr/>
          <p:nvPr/>
        </p:nvSpPr>
        <p:spPr>
          <a:xfrm>
            <a:off x="7958683" y="2966641"/>
            <a:ext cx="3420517" cy="965150"/>
          </a:xfrm>
          <a:prstGeom prst="roundRect">
            <a:avLst>
              <a:gd name="adj" fmla="val 13159"/>
            </a:avLst>
          </a:prstGeom>
          <a:solidFill>
            <a:srgbClr val="2B2118"/>
          </a:solidFill>
          <a:ln/>
        </p:spPr>
      </p:sp>
      <p:sp>
        <p:nvSpPr>
          <p:cNvPr id="15" name="Text 12"/>
          <p:cNvSpPr/>
          <p:nvPr/>
        </p:nvSpPr>
        <p:spPr>
          <a:xfrm>
            <a:off x="9125213" y="3144441"/>
            <a:ext cx="1087457" cy="360660"/>
          </a:xfrm>
          <a:prstGeom prst="rect">
            <a:avLst/>
          </a:prstGeom>
          <a:noFill/>
          <a:ln/>
        </p:spPr>
        <p:txBody>
          <a:bodyPr wrap="square" lIns="0" tIns="0" rIns="0" bIns="0" rtlCol="0" anchor="t">
            <a:normAutofit/>
          </a:bodyPr>
          <a:lstStyle/>
          <a:p>
            <a:pPr algn="ctr" indent="0" marL="0">
              <a:lnSpc>
                <a:spcPts val="2640"/>
              </a:lnSpc>
              <a:buNone/>
            </a:pPr>
            <a:r>
              <a:rPr lang="en-US" sz="2400" b="1" dirty="0">
                <a:solidFill>
                  <a:srgbClr val="F2C14E"/>
                </a:solidFill>
                <a:latin typeface="Domine" pitchFamily="18" charset="0"/>
                <a:ea typeface="Domine" pitchFamily="18" charset="-122"/>
                <a:cs typeface="Domine" pitchFamily="18" charset="-120"/>
              </a:rPr>
              <a:t>Todos</a:t>
            </a:r>
            <a:endParaRPr lang="en-US" sz="2400" dirty="0"/>
          </a:p>
        </p:txBody>
      </p:sp>
      <p:sp>
        <p:nvSpPr>
          <p:cNvPr id="16" name="Text 13"/>
          <p:cNvSpPr/>
          <p:nvPr/>
        </p:nvSpPr>
        <p:spPr>
          <a:xfrm>
            <a:off x="8118539" y="3505101"/>
            <a:ext cx="3100804" cy="274290"/>
          </a:xfrm>
          <a:prstGeom prst="rect">
            <a:avLst/>
          </a:prstGeom>
          <a:noFill/>
          <a:ln/>
        </p:spPr>
        <p:txBody>
          <a:bodyPr wrap="square" lIns="0" tIns="0" rIns="0" bIns="0" rtlCol="0" anchor="t">
            <a:normAutofit/>
          </a:bodyPr>
          <a:lstStyle/>
          <a:p>
            <a:pPr algn="ctr" indent="0" marL="0">
              <a:lnSpc>
                <a:spcPts val="1960"/>
              </a:lnSpc>
              <a:buNone/>
            </a:pPr>
            <a:r>
              <a:rPr lang="en-US" sz="1400" dirty="0">
                <a:solidFill>
                  <a:srgbClr val="F6EFE2"/>
                </a:solidFill>
                <a:latin typeface="Nunito Sans" pitchFamily="34" charset="0"/>
                <a:ea typeface="Nunito Sans" pitchFamily="34" charset="-122"/>
                <a:cs typeface="Nunito Sans" pitchFamily="34" charset="-120"/>
              </a:rPr>
              <a:t>devem estar dispostos a ser fiéis</a:t>
            </a:r>
            <a:endParaRPr lang="en-US" sz="1400" dirty="0"/>
          </a:p>
        </p:txBody>
      </p:sp>
      <p:sp>
        <p:nvSpPr>
          <p:cNvPr id="17" name="Text 14"/>
          <p:cNvSpPr/>
          <p:nvPr/>
        </p:nvSpPr>
        <p:spPr>
          <a:xfrm>
            <a:off x="812800" y="4185791"/>
            <a:ext cx="10566400" cy="469900"/>
          </a:xfrm>
          <a:prstGeom prst="roundRect">
            <a:avLst>
              <a:gd name="adj" fmla="val 50000"/>
            </a:avLst>
          </a:prstGeom>
          <a:solidFill>
            <a:srgbClr val="A23B2A"/>
          </a:solidFill>
          <a:ln/>
        </p:spPr>
        <p:txBody>
          <a:bodyPr wrap="square" lIns="108985" tIns="32785" rIns="0" bIns="7385" rtlCol="0" anchor="t">
            <a:normAutofit/>
          </a:bodyPr>
          <a:lstStyle/>
          <a:p>
            <a:pPr algn="l" indent="0" marL="0">
              <a:lnSpc>
                <a:spcPts val="2100"/>
              </a:lnSpc>
              <a:buNone/>
            </a:pPr>
            <a:r>
              <a:rPr lang="en-US" sz="1500" b="1" dirty="0">
                <a:solidFill>
                  <a:srgbClr val="F6EFE2"/>
                </a:solidFill>
                <a:latin typeface="Nunito Sans" pitchFamily="34" charset="0"/>
                <a:ea typeface="Nunito Sans" pitchFamily="34" charset="-122"/>
                <a:cs typeface="Nunito Sans" pitchFamily="34" charset="-120"/>
              </a:rPr>
              <a:t>“Sê fiel até a morte, e eu te darei a coroa da vida.” (Ap 2.10)</a:t>
            </a:r>
            <a:endParaRPr lang="en-US" sz="1500" dirty="0"/>
          </a:p>
        </p:txBody>
      </p:sp>
      <p:sp>
        <p:nvSpPr>
          <p:cNvPr id="18" name="Text 15"/>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A6A55"/>
                </a:solidFill>
                <a:latin typeface="Nunito Sans" pitchFamily="34" charset="0"/>
                <a:ea typeface="Nunito Sans" pitchFamily="34" charset="-122"/>
                <a:cs typeface="Nunito Sans" pitchFamily="34" charset="-120"/>
              </a:rPr>
              <a:t>Apocalipse 12.7-12 · 12</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2B211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E8C677"/>
                </a:solidFill>
                <a:latin typeface="Nunito Sans" pitchFamily="34" charset="0"/>
                <a:ea typeface="Nunito Sans" pitchFamily="34" charset="-122"/>
                <a:cs typeface="Nunito Sans" pitchFamily="34" charset="-120"/>
              </a:rPr>
              <a:t>APOCALIPSE 12.12A</a:t>
            </a:r>
            <a:endParaRPr lang="en-US" sz="1200" dirty="0"/>
          </a:p>
        </p:txBody>
      </p:sp>
      <p:sp>
        <p:nvSpPr>
          <p:cNvPr id="3" name="Text 1"/>
          <p:cNvSpPr/>
          <p:nvPr>
            <p:ph type="title"/>
          </p:nvPr>
        </p:nvSpPr>
        <p:spPr>
          <a:xfrm>
            <a:off x="812800" y="11277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dirty="0">
                <a:solidFill>
                  <a:srgbClr val="F6EFE2"/>
                </a:solidFill>
                <a:latin typeface="Domine" pitchFamily="18" charset="0"/>
                <a:ea typeface="Domine" pitchFamily="18" charset="-122"/>
                <a:cs typeface="Domine" pitchFamily="18" charset="-120"/>
              </a:rPr>
              <a:t>Alegria no céu, ai da terra</a:t>
            </a:r>
            <a:endParaRPr lang="en-US" sz="3200" dirty="0"/>
          </a:p>
        </p:txBody>
      </p:sp>
      <p:sp>
        <p:nvSpPr>
          <p:cNvPr id="4" name="Shape 2"/>
          <p:cNvSpPr/>
          <p:nvPr/>
        </p:nvSpPr>
        <p:spPr>
          <a:xfrm>
            <a:off x="812800" y="1849041"/>
            <a:ext cx="5156200" cy="2235200"/>
          </a:xfrm>
          <a:prstGeom prst="roundRect">
            <a:avLst>
              <a:gd name="adj" fmla="val 6818"/>
            </a:avLst>
          </a:prstGeom>
          <a:solidFill>
            <a:srgbClr val="2F4A6D"/>
          </a:solidFill>
          <a:ln/>
        </p:spPr>
      </p:sp>
      <p:pic>
        <p:nvPicPr>
          <p:cNvPr id="5" name="Image 0" descr="Nuvens iluminadas e estrelas douradas">    </p:cNvPr>
          <p:cNvPicPr>
            <a:picLocks noChangeAspect="1"/>
          </p:cNvPicPr>
          <p:nvPr/>
        </p:nvPicPr>
        <p:blipFill>
          <a:blip r:embed="rId1"/>
          <a:srcRect l="0" r="0" t="0" b="0"/>
          <a:stretch/>
        </p:blipFill>
        <p:spPr>
          <a:xfrm>
            <a:off x="1066800" y="2077641"/>
            <a:ext cx="1270000" cy="635000"/>
          </a:xfrm>
          <a:prstGeom prst="rect">
            <a:avLst/>
          </a:prstGeom>
        </p:spPr>
      </p:pic>
      <p:sp>
        <p:nvSpPr>
          <p:cNvPr id="6" name="Text 3"/>
          <p:cNvSpPr/>
          <p:nvPr/>
        </p:nvSpPr>
        <p:spPr>
          <a:xfrm>
            <a:off x="1066800" y="2839641"/>
            <a:ext cx="4787646"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F2C14E"/>
                </a:solidFill>
                <a:latin typeface="Domine" pitchFamily="18" charset="0"/>
                <a:ea typeface="Domine" pitchFamily="18" charset="-122"/>
                <a:cs typeface="Domine" pitchFamily="18" charset="-120"/>
              </a:rPr>
              <a:t>“Alegrai-vos, ó céus”</a:t>
            </a:r>
            <a:endParaRPr lang="en-US" sz="2000" dirty="0"/>
          </a:p>
        </p:txBody>
      </p:sp>
      <p:sp>
        <p:nvSpPr>
          <p:cNvPr id="7" name="Text 4"/>
          <p:cNvSpPr/>
          <p:nvPr/>
        </p:nvSpPr>
        <p:spPr>
          <a:xfrm>
            <a:off x="1066800" y="3271441"/>
            <a:ext cx="4787646" cy="5588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F6EFE2"/>
                </a:solidFill>
                <a:latin typeface="Nunito Sans" pitchFamily="34" charset="0"/>
                <a:ea typeface="Nunito Sans" pitchFamily="34" charset="-122"/>
                <a:cs typeface="Nunito Sans" pitchFamily="34" charset="-120"/>
              </a:rPr>
              <a:t>Os que </a:t>
            </a:r>
            <a:r>
              <a:rPr lang="en-US" sz="1500" b="1" dirty="0">
                <a:solidFill>
                  <a:srgbClr val="F6EFE2"/>
                </a:solidFill>
                <a:latin typeface="Nunito Sans" pitchFamily="34" charset="0"/>
                <a:ea typeface="Nunito Sans" pitchFamily="34" charset="-122"/>
                <a:cs typeface="Nunito Sans" pitchFamily="34" charset="-120"/>
              </a:rPr>
              <a:t>habitam</a:t>
            </a:r>
            <a:r>
              <a:rPr lang="en-US" sz="1500" dirty="0">
                <a:solidFill>
                  <a:srgbClr val="F6EFE2"/>
                </a:solidFill>
                <a:latin typeface="Nunito Sans" pitchFamily="34" charset="0"/>
                <a:ea typeface="Nunito Sans" pitchFamily="34" charset="-122"/>
                <a:cs typeface="Nunito Sans" pitchFamily="34" charset="-120"/>
              </a:rPr>
              <a:t> no céu: anjos e santos, com a sua morada junto de Deus (7.15)</a:t>
            </a:r>
            <a:endParaRPr lang="en-US" sz="1500" dirty="0"/>
          </a:p>
        </p:txBody>
      </p:sp>
      <p:sp>
        <p:nvSpPr>
          <p:cNvPr id="8" name="Shape 5"/>
          <p:cNvSpPr/>
          <p:nvPr/>
        </p:nvSpPr>
        <p:spPr>
          <a:xfrm>
            <a:off x="6184900" y="1861741"/>
            <a:ext cx="5181600" cy="2209800"/>
          </a:xfrm>
          <a:prstGeom prst="roundRect">
            <a:avLst>
              <a:gd name="adj" fmla="val 6322"/>
            </a:avLst>
          </a:prstGeom>
          <a:solidFill>
            <a:srgbClr val="3A2D21"/>
          </a:solidFill>
          <a:ln w="25400">
            <a:solidFill>
              <a:srgbClr val="A23B2A"/>
            </a:solidFill>
            <a:prstDash val="solid"/>
          </a:ln>
        </p:spPr>
      </p:sp>
      <p:pic>
        <p:nvPicPr>
          <p:cNvPr id="9" name="Image 1" descr="Ondas escuras do mar e uma terra sombria sob nuvens vermelhas">    </p:cNvPr>
          <p:cNvPicPr>
            <a:picLocks noChangeAspect="1"/>
          </p:cNvPicPr>
          <p:nvPr/>
        </p:nvPicPr>
        <p:blipFill>
          <a:blip r:embed="rId2"/>
          <a:srcRect l="0" r="0" t="0" b="0"/>
          <a:stretch/>
        </p:blipFill>
        <p:spPr>
          <a:xfrm>
            <a:off x="6451600" y="2103041"/>
            <a:ext cx="1270000" cy="635000"/>
          </a:xfrm>
          <a:prstGeom prst="rect">
            <a:avLst/>
          </a:prstGeom>
        </p:spPr>
      </p:pic>
      <p:sp>
        <p:nvSpPr>
          <p:cNvPr id="10" name="Text 6"/>
          <p:cNvSpPr/>
          <p:nvPr/>
        </p:nvSpPr>
        <p:spPr>
          <a:xfrm>
            <a:off x="6451600" y="2865041"/>
            <a:ext cx="4787646"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F2A08E"/>
                </a:solidFill>
                <a:latin typeface="Domine" pitchFamily="18" charset="0"/>
                <a:ea typeface="Domine" pitchFamily="18" charset="-122"/>
                <a:cs typeface="Domine" pitchFamily="18" charset="-120"/>
              </a:rPr>
              <a:t>“Ai da terra e do mar!”</a:t>
            </a:r>
            <a:endParaRPr lang="en-US" sz="2000" dirty="0"/>
          </a:p>
        </p:txBody>
      </p:sp>
      <p:sp>
        <p:nvSpPr>
          <p:cNvPr id="11" name="Text 7"/>
          <p:cNvSpPr/>
          <p:nvPr/>
        </p:nvSpPr>
        <p:spPr>
          <a:xfrm>
            <a:off x="6451600" y="3296841"/>
            <a:ext cx="4787646" cy="5588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D9CBB0"/>
                </a:solidFill>
                <a:latin typeface="Nunito Sans" pitchFamily="34" charset="0"/>
                <a:ea typeface="Nunito Sans" pitchFamily="34" charset="-122"/>
                <a:cs typeface="Nunito Sans" pitchFamily="34" charset="-120"/>
              </a:rPr>
              <a:t>O mundo onde o dragão age agora, com toda a sua fúria</a:t>
            </a:r>
            <a:endParaRPr lang="en-US" sz="1500" dirty="0"/>
          </a:p>
        </p:txBody>
      </p:sp>
      <p:sp>
        <p:nvSpPr>
          <p:cNvPr id="12" name="Text 8"/>
          <p:cNvSpPr/>
          <p:nvPr/>
        </p:nvSpPr>
        <p:spPr>
          <a:xfrm>
            <a:off x="812800" y="4338241"/>
            <a:ext cx="10883392" cy="5588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D9CBB0"/>
                </a:solidFill>
                <a:latin typeface="Nunito Sans" pitchFamily="34" charset="0"/>
                <a:ea typeface="Nunito Sans" pitchFamily="34" charset="-122"/>
                <a:cs typeface="Nunito Sans" pitchFamily="34" charset="-120"/>
              </a:rPr>
              <a:t>O mesmo “ai” das trombetas (8.13) anuncia sofrimento sobre a terra. E os santos que ainda vivem nela também sentirão a ira do dragão (12.13-17).</a:t>
            </a:r>
            <a:endParaRPr lang="en-US" sz="1500" dirty="0"/>
          </a:p>
        </p:txBody>
      </p:sp>
      <p:sp>
        <p:nvSpPr>
          <p:cNvPr id="13" name="Text 9"/>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BFAE8E"/>
                </a:solidFill>
                <a:latin typeface="Nunito Sans" pitchFamily="34" charset="0"/>
                <a:ea typeface="Nunito Sans" pitchFamily="34" charset="-122"/>
                <a:cs typeface="Nunito Sans" pitchFamily="34" charset="-120"/>
              </a:rPr>
              <a:t>Apocalipse 12.7-12 · 13</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EDE2CC"/>
        </a:solidFill>
      </p:bgPr>
    </p:bg>
    <p:spTree>
      <p:nvGrpSpPr>
        <p:cNvPr id="1" name=""/>
        <p:cNvGrpSpPr/>
        <p:nvPr/>
      </p:nvGrpSpPr>
      <p:grpSpPr>
        <a:xfrm>
          <a:off x="0" y="0"/>
          <a:ext cx="0" cy="0"/>
          <a:chOff x="0" y="0"/>
          <a:chExt cx="0" cy="0"/>
        </a:xfrm>
      </p:grpSpPr>
      <p:sp>
        <p:nvSpPr>
          <p:cNvPr id="2" name="Text 0"/>
          <p:cNvSpPr/>
          <p:nvPr/>
        </p:nvSpPr>
        <p:spPr>
          <a:xfrm>
            <a:off x="812800" y="812800"/>
            <a:ext cx="5755640"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A5D17"/>
                </a:solidFill>
                <a:latin typeface="Nunito Sans" pitchFamily="34" charset="0"/>
                <a:ea typeface="Nunito Sans" pitchFamily="34" charset="-122"/>
                <a:cs typeface="Nunito Sans" pitchFamily="34" charset="-120"/>
              </a:rPr>
              <a:t>APOCALIPSE 12.12B</a:t>
            </a:r>
            <a:endParaRPr lang="en-US" sz="1200" dirty="0"/>
          </a:p>
        </p:txBody>
      </p:sp>
      <p:sp>
        <p:nvSpPr>
          <p:cNvPr id="3" name="Text 1"/>
          <p:cNvSpPr/>
          <p:nvPr>
            <p:ph type="title"/>
          </p:nvPr>
        </p:nvSpPr>
        <p:spPr>
          <a:xfrm>
            <a:off x="812800" y="1203920"/>
            <a:ext cx="5755640" cy="960041"/>
          </a:xfrm>
          <a:prstGeom prst="rect">
            <a:avLst/>
          </a:prstGeom>
          <a:noFill/>
          <a:ln/>
        </p:spPr>
        <p:txBody>
          <a:bodyPr wrap="square" lIns="0" tIns="0" rIns="0" bIns="0" rtlCol="0" anchor="t">
            <a:normAutofit/>
          </a:bodyPr>
          <a:lstStyle/>
          <a:p>
            <a:pPr algn="l" indent="0" marL="0">
              <a:lnSpc>
                <a:spcPts val="3680"/>
              </a:lnSpc>
              <a:buNone/>
            </a:pPr>
            <a:r>
              <a:rPr lang="en-US" sz="3200" b="1" i="0" dirty="0">
                <a:solidFill>
                  <a:srgbClr val="2B2118"/>
                </a:solidFill>
                <a:latin typeface="Domine" pitchFamily="18" charset="0"/>
                <a:ea typeface="Domine" pitchFamily="18" charset="-122"/>
                <a:cs typeface="Domine" pitchFamily="18" charset="-120"/>
              </a:rPr>
              <a:t>Furioso porque já foi derrotado</a:t>
            </a:r>
            <a:endParaRPr lang="en-US" sz="3200" dirty="0"/>
          </a:p>
        </p:txBody>
      </p:sp>
      <p:sp>
        <p:nvSpPr>
          <p:cNvPr id="4" name="Text 2"/>
          <p:cNvSpPr/>
          <p:nvPr/>
        </p:nvSpPr>
        <p:spPr>
          <a:xfrm>
            <a:off x="812800" y="2316361"/>
            <a:ext cx="5588000" cy="944860"/>
          </a:xfrm>
          <a:prstGeom prst="roundRect">
            <a:avLst>
              <a:gd name="adj" fmla="val 16129"/>
            </a:avLst>
          </a:prstGeom>
          <a:solidFill>
            <a:srgbClr val="F6EFE2"/>
          </a:solidFill>
          <a:ln/>
        </p:spPr>
        <p:txBody>
          <a:bodyPr wrap="square" lIns="234764" tIns="133164" rIns="31564" bIns="107764" rtlCol="0" anchor="t">
            <a:normAutofit/>
          </a:bodyPr>
          <a:lstStyle/>
          <a:p>
            <a:pPr algn="l" indent="0" marL="0">
              <a:lnSpc>
                <a:spcPts val="2320"/>
              </a:lnSpc>
              <a:buNone/>
            </a:pPr>
            <a:r>
              <a:rPr lang="en-US" sz="1600" dirty="0">
                <a:solidFill>
                  <a:srgbClr val="2B2118"/>
                </a:solidFill>
                <a:latin typeface="Domine" pitchFamily="18" charset="0"/>
                <a:ea typeface="Domine" pitchFamily="18" charset="-122"/>
                <a:cs typeface="Domine" pitchFamily="18" charset="-120"/>
              </a:rPr>
              <a:t>“O Diabo desceu até vós com grande ira, sabendo que pouco tempo lhe resta.”</a:t>
            </a:r>
            <a:endParaRPr lang="en-US" sz="1600" dirty="0"/>
          </a:p>
        </p:txBody>
      </p:sp>
      <p:sp>
        <p:nvSpPr>
          <p:cNvPr id="5" name="Shape 3"/>
          <p:cNvSpPr/>
          <p:nvPr/>
        </p:nvSpPr>
        <p:spPr>
          <a:xfrm>
            <a:off x="812800" y="2316361"/>
            <a:ext cx="5588000" cy="944860"/>
          </a:xfrm>
          <a:custGeom>
            <a:avLst/>
            <a:gdLst/>
            <a:ahLst/>
            <a:cxnLst/>
            <a:rect l="l" t="t" r="r" b="b"/>
            <a:pathLst>
              <a:path w="5588000" h="944860">
                <a:moveTo>
                  <a:pt x="152400" y="944860"/>
                </a:moveTo>
                <a:lnTo>
                  <a:pt x="152400" y="944860"/>
                </a:lnTo>
                <a:arcTo hR="152400" wR="152400" stAng="5400000" swAng="5400000"/>
                <a:lnTo>
                  <a:pt x="0" y="152400"/>
                </a:lnTo>
                <a:arcTo hR="152400" wR="152400" stAng="10800000" swAng="5400000"/>
                <a:lnTo>
                  <a:pt x="152400" y="0"/>
                </a:lnTo>
                <a:arcTo hR="152400" wR="101600" stAng="16200000" swAng="-5400000"/>
                <a:lnTo>
                  <a:pt x="50800" y="792460"/>
                </a:lnTo>
                <a:arcTo hR="152400" wR="101600" stAng="10800000" swAng="-5400000"/>
                <a:close/>
              </a:path>
            </a:pathLst>
          </a:custGeom>
          <a:solidFill>
            <a:srgbClr val="A23B2A"/>
          </a:solidFill>
          <a:ln/>
        </p:spPr>
      </p:sp>
      <p:sp>
        <p:nvSpPr>
          <p:cNvPr id="6" name="Text 4"/>
          <p:cNvSpPr/>
          <p:nvPr/>
        </p:nvSpPr>
        <p:spPr>
          <a:xfrm>
            <a:off x="812800" y="3439021"/>
            <a:ext cx="5755640"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A23B2A"/>
                </a:solidFill>
                <a:latin typeface="Nunito Sans" pitchFamily="34" charset="0"/>
                <a:ea typeface="Nunito Sans" pitchFamily="34" charset="-122"/>
                <a:cs typeface="Nunito Sans" pitchFamily="34" charset="-120"/>
              </a:rPr>
              <a:t>Grande ira</a:t>
            </a:r>
            <a:endParaRPr lang="en-US" sz="1600" dirty="0"/>
          </a:p>
        </p:txBody>
      </p:sp>
      <p:sp>
        <p:nvSpPr>
          <p:cNvPr id="7" name="Text 5"/>
          <p:cNvSpPr/>
          <p:nvPr/>
        </p:nvSpPr>
        <p:spPr>
          <a:xfrm>
            <a:off x="812800" y="3720951"/>
            <a:ext cx="5755640" cy="5588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4A3B2C"/>
                </a:solidFill>
                <a:latin typeface="Nunito Sans" pitchFamily="34" charset="0"/>
                <a:ea typeface="Nunito Sans" pitchFamily="34" charset="-122"/>
                <a:cs typeface="Nunito Sans" pitchFamily="34" charset="-120"/>
              </a:rPr>
              <a:t>Não é a ira justa de Deus. É a frustração de quem perdeu o seu lugar.</a:t>
            </a:r>
            <a:endParaRPr lang="en-US" sz="1500" dirty="0"/>
          </a:p>
        </p:txBody>
      </p:sp>
      <p:sp>
        <p:nvSpPr>
          <p:cNvPr id="8" name="Text 6"/>
          <p:cNvSpPr/>
          <p:nvPr/>
        </p:nvSpPr>
        <p:spPr>
          <a:xfrm>
            <a:off x="812800" y="4381351"/>
            <a:ext cx="5755640"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2F4A6D"/>
                </a:solidFill>
                <a:latin typeface="Nunito Sans" pitchFamily="34" charset="0"/>
                <a:ea typeface="Nunito Sans" pitchFamily="34" charset="-122"/>
                <a:cs typeface="Nunito Sans" pitchFamily="34" charset="-120"/>
              </a:rPr>
              <a:t>Pouco tempo</a:t>
            </a:r>
            <a:endParaRPr lang="en-US" sz="1600" dirty="0"/>
          </a:p>
        </p:txBody>
      </p:sp>
      <p:sp>
        <p:nvSpPr>
          <p:cNvPr id="9" name="Text 7"/>
          <p:cNvSpPr/>
          <p:nvPr/>
        </p:nvSpPr>
        <p:spPr>
          <a:xfrm>
            <a:off x="812800" y="4663281"/>
            <a:ext cx="5755640"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4A3B2C"/>
                </a:solidFill>
                <a:latin typeface="Nunito Sans" pitchFamily="34" charset="0"/>
                <a:ea typeface="Nunito Sans" pitchFamily="34" charset="-122"/>
                <a:cs typeface="Nunito Sans" pitchFamily="34" charset="-120"/>
              </a:rPr>
              <a:t>Ele sabe que não pode vencer. O lago de fogo o espera (20.10).</a:t>
            </a:r>
            <a:endParaRPr lang="en-US" sz="1500" dirty="0"/>
          </a:p>
        </p:txBody>
      </p:sp>
      <p:pic>
        <p:nvPicPr>
          <p:cNvPr id="10" name="Image 0" descr="Uma ampulheta dourada com a areia quase toda já escorrida para baixo; atrás, a sombra vermelha do dragão">    </p:cNvPr>
          <p:cNvPicPr>
            <a:picLocks noChangeAspect="1"/>
          </p:cNvPicPr>
          <p:nvPr/>
        </p:nvPicPr>
        <p:blipFill>
          <a:blip r:embed="rId1"/>
          <a:srcRect l="0" r="0" t="0" b="0"/>
          <a:stretch/>
        </p:blipFill>
        <p:spPr>
          <a:xfrm>
            <a:off x="6807200" y="812800"/>
            <a:ext cx="4572000" cy="4572000"/>
          </a:xfrm>
          <a:prstGeom prst="rect">
            <a:avLst/>
          </a:prstGeom>
        </p:spPr>
      </p:pic>
      <p:sp>
        <p:nvSpPr>
          <p:cNvPr id="11" name="Text 8"/>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A6A55"/>
                </a:solidFill>
                <a:latin typeface="Nunito Sans" pitchFamily="34" charset="0"/>
                <a:ea typeface="Nunito Sans" pitchFamily="34" charset="-122"/>
                <a:cs typeface="Nunito Sans" pitchFamily="34" charset="-120"/>
              </a:rPr>
              <a:t>Apocalipse 12.7-12 · 14</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2B211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E8C677"/>
                </a:solidFill>
                <a:latin typeface="Nunito Sans" pitchFamily="34" charset="0"/>
                <a:ea typeface="Nunito Sans" pitchFamily="34" charset="-122"/>
                <a:cs typeface="Nunito Sans" pitchFamily="34" charset="-120"/>
              </a:rPr>
              <a:t>PARA A NOSSA VIDA</a:t>
            </a:r>
            <a:endParaRPr lang="en-US" sz="1200" dirty="0"/>
          </a:p>
        </p:txBody>
      </p:sp>
      <p:sp>
        <p:nvSpPr>
          <p:cNvPr id="3" name="Text 1"/>
          <p:cNvSpPr/>
          <p:nvPr>
            <p:ph type="title"/>
          </p:nvPr>
        </p:nvSpPr>
        <p:spPr>
          <a:xfrm>
            <a:off x="812800" y="11277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dirty="0">
                <a:solidFill>
                  <a:srgbClr val="F6EFE2"/>
                </a:solidFill>
                <a:latin typeface="Domine" pitchFamily="18" charset="0"/>
                <a:ea typeface="Domine" pitchFamily="18" charset="-122"/>
                <a:cs typeface="Domine" pitchFamily="18" charset="-120"/>
              </a:rPr>
              <a:t>O que este texto ensina à igreja hoje</a:t>
            </a:r>
            <a:endParaRPr lang="en-US" sz="3200" dirty="0"/>
          </a:p>
        </p:txBody>
      </p:sp>
      <p:sp>
        <p:nvSpPr>
          <p:cNvPr id="4" name="Shape 2"/>
          <p:cNvSpPr/>
          <p:nvPr/>
        </p:nvSpPr>
        <p:spPr>
          <a:xfrm>
            <a:off x="812800" y="1849041"/>
            <a:ext cx="5207000" cy="1178471"/>
          </a:xfrm>
          <a:prstGeom prst="roundRect">
            <a:avLst>
              <a:gd name="adj" fmla="val 12932"/>
            </a:avLst>
          </a:prstGeom>
          <a:solidFill>
            <a:srgbClr val="3A2D21"/>
          </a:solidFill>
          <a:ln/>
        </p:spPr>
      </p:sp>
      <p:pic>
        <p:nvPicPr>
          <p:cNvPr id="5" name="Image 0" descr="Verified">    </p:cNvPr>
          <p:cNvPicPr>
            <a:picLocks noChangeAspect="1"/>
          </p:cNvPicPr>
          <p:nvPr/>
        </p:nvPicPr>
        <p:blipFill>
          <a:blip r:embed="rId1"/>
          <a:srcRect l="0" r="0" t="0" b="0"/>
          <a:stretch/>
        </p:blipFill>
        <p:spPr>
          <a:xfrm>
            <a:off x="1016000" y="2026841"/>
            <a:ext cx="355600" cy="355600"/>
          </a:xfrm>
          <a:prstGeom prst="rect">
            <a:avLst/>
          </a:prstGeom>
        </p:spPr>
      </p:pic>
      <p:sp>
        <p:nvSpPr>
          <p:cNvPr id="6" name="Text 3"/>
          <p:cNvSpPr/>
          <p:nvPr/>
        </p:nvSpPr>
        <p:spPr>
          <a:xfrm>
            <a:off x="1524000" y="2026841"/>
            <a:ext cx="4421378"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F2C14E"/>
                </a:solidFill>
                <a:latin typeface="Nunito Sans" pitchFamily="34" charset="0"/>
                <a:ea typeface="Nunito Sans" pitchFamily="34" charset="-122"/>
                <a:cs typeface="Nunito Sans" pitchFamily="34" charset="-120"/>
              </a:rPr>
              <a:t>Satanás não é igual a Deus</a:t>
            </a:r>
            <a:endParaRPr lang="en-US" sz="1800" dirty="0"/>
          </a:p>
        </p:txBody>
      </p:sp>
      <p:sp>
        <p:nvSpPr>
          <p:cNvPr id="7" name="Text 4"/>
          <p:cNvSpPr/>
          <p:nvPr/>
        </p:nvSpPr>
        <p:spPr>
          <a:xfrm>
            <a:off x="1524000" y="2351931"/>
            <a:ext cx="4421378"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D9CBB0"/>
                </a:solidFill>
                <a:latin typeface="Nunito Sans" pitchFamily="34" charset="0"/>
                <a:ea typeface="Nunito Sans" pitchFamily="34" charset="-122"/>
                <a:cs typeface="Nunito Sans" pitchFamily="34" charset="-120"/>
              </a:rPr>
              <a:t>É uma criatura derrotada, vencida por um anjo e pela cruz.</a:t>
            </a:r>
            <a:endParaRPr lang="en-US" sz="1400" dirty="0"/>
          </a:p>
        </p:txBody>
      </p:sp>
      <p:sp>
        <p:nvSpPr>
          <p:cNvPr id="8" name="Shape 5"/>
          <p:cNvSpPr/>
          <p:nvPr/>
        </p:nvSpPr>
        <p:spPr>
          <a:xfrm>
            <a:off x="6172200" y="1849041"/>
            <a:ext cx="5207000" cy="1178471"/>
          </a:xfrm>
          <a:prstGeom prst="roundRect">
            <a:avLst>
              <a:gd name="adj" fmla="val 12932"/>
            </a:avLst>
          </a:prstGeom>
          <a:solidFill>
            <a:srgbClr val="3A2D21"/>
          </a:solidFill>
          <a:ln/>
        </p:spPr>
      </p:sp>
      <p:pic>
        <p:nvPicPr>
          <p:cNvPr id="9" name="Image 1" descr="Book">    </p:cNvPr>
          <p:cNvPicPr>
            <a:picLocks noChangeAspect="1"/>
          </p:cNvPicPr>
          <p:nvPr/>
        </p:nvPicPr>
        <p:blipFill>
          <a:blip r:embed="rId2"/>
          <a:srcRect l="0" r="0" t="0" b="0"/>
          <a:stretch/>
        </p:blipFill>
        <p:spPr>
          <a:xfrm>
            <a:off x="6375400" y="2026841"/>
            <a:ext cx="355600" cy="355600"/>
          </a:xfrm>
          <a:prstGeom prst="rect">
            <a:avLst/>
          </a:prstGeom>
        </p:spPr>
      </p:pic>
      <p:sp>
        <p:nvSpPr>
          <p:cNvPr id="10" name="Text 6"/>
          <p:cNvSpPr/>
          <p:nvPr/>
        </p:nvSpPr>
        <p:spPr>
          <a:xfrm>
            <a:off x="6883400" y="2026841"/>
            <a:ext cx="4421378"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F2C14E"/>
                </a:solidFill>
                <a:latin typeface="Nunito Sans" pitchFamily="34" charset="0"/>
                <a:ea typeface="Nunito Sans" pitchFamily="34" charset="-122"/>
                <a:cs typeface="Nunito Sans" pitchFamily="34" charset="-120"/>
              </a:rPr>
              <a:t>A arma dele é a mentira</a:t>
            </a:r>
            <a:endParaRPr lang="en-US" sz="1800" dirty="0"/>
          </a:p>
        </p:txBody>
      </p:sp>
      <p:sp>
        <p:nvSpPr>
          <p:cNvPr id="11" name="Text 7"/>
          <p:cNvSpPr/>
          <p:nvPr/>
        </p:nvSpPr>
        <p:spPr>
          <a:xfrm>
            <a:off x="6883400" y="2351931"/>
            <a:ext cx="4421378"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D9CBB0"/>
                </a:solidFill>
                <a:latin typeface="Nunito Sans" pitchFamily="34" charset="0"/>
                <a:ea typeface="Nunito Sans" pitchFamily="34" charset="-122"/>
                <a:cs typeface="Nunito Sans" pitchFamily="34" charset="-120"/>
              </a:rPr>
              <a:t>Ficamos firmes na verdade, com a armadura de Deus (Ef 6.11).</a:t>
            </a:r>
            <a:endParaRPr lang="en-US" sz="1400" dirty="0"/>
          </a:p>
        </p:txBody>
      </p:sp>
      <p:sp>
        <p:nvSpPr>
          <p:cNvPr id="12" name="Shape 8"/>
          <p:cNvSpPr/>
          <p:nvPr/>
        </p:nvSpPr>
        <p:spPr>
          <a:xfrm>
            <a:off x="812800" y="3179911"/>
            <a:ext cx="5207000" cy="1178471"/>
          </a:xfrm>
          <a:prstGeom prst="roundRect">
            <a:avLst>
              <a:gd name="adj" fmla="val 12932"/>
            </a:avLst>
          </a:prstGeom>
          <a:solidFill>
            <a:srgbClr val="3A2D21"/>
          </a:solidFill>
          <a:ln/>
        </p:spPr>
      </p:sp>
      <p:pic>
        <p:nvPicPr>
          <p:cNvPr id="13" name="Image 2" descr="Trust">    </p:cNvPr>
          <p:cNvPicPr>
            <a:picLocks noChangeAspect="1"/>
          </p:cNvPicPr>
          <p:nvPr/>
        </p:nvPicPr>
        <p:blipFill>
          <a:blip r:embed="rId3"/>
          <a:srcRect l="0" r="0" t="0" b="0"/>
          <a:stretch/>
        </p:blipFill>
        <p:spPr>
          <a:xfrm>
            <a:off x="1016000" y="3357711"/>
            <a:ext cx="355600" cy="355600"/>
          </a:xfrm>
          <a:prstGeom prst="rect">
            <a:avLst/>
          </a:prstGeom>
        </p:spPr>
      </p:pic>
      <p:sp>
        <p:nvSpPr>
          <p:cNvPr id="14" name="Text 9"/>
          <p:cNvSpPr/>
          <p:nvPr/>
        </p:nvSpPr>
        <p:spPr>
          <a:xfrm>
            <a:off x="1524000" y="3357711"/>
            <a:ext cx="4421378"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F2C14E"/>
                </a:solidFill>
                <a:latin typeface="Nunito Sans" pitchFamily="34" charset="0"/>
                <a:ea typeface="Nunito Sans" pitchFamily="34" charset="-122"/>
                <a:cs typeface="Nunito Sans" pitchFamily="34" charset="-120"/>
              </a:rPr>
              <a:t>Nenhuma acusação nos condena</a:t>
            </a:r>
            <a:endParaRPr lang="en-US" sz="1800" dirty="0"/>
          </a:p>
        </p:txBody>
      </p:sp>
      <p:sp>
        <p:nvSpPr>
          <p:cNvPr id="15" name="Text 10"/>
          <p:cNvSpPr/>
          <p:nvPr/>
        </p:nvSpPr>
        <p:spPr>
          <a:xfrm>
            <a:off x="1524000" y="3682802"/>
            <a:ext cx="4421378"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D9CBB0"/>
                </a:solidFill>
                <a:latin typeface="Nunito Sans" pitchFamily="34" charset="0"/>
                <a:ea typeface="Nunito Sans" pitchFamily="34" charset="-122"/>
                <a:cs typeface="Nunito Sans" pitchFamily="34" charset="-120"/>
              </a:rPr>
              <a:t>Não há condenação para os que estão em Cristo (Rm 8.1).</a:t>
            </a:r>
            <a:endParaRPr lang="en-US" sz="1400" dirty="0"/>
          </a:p>
        </p:txBody>
      </p:sp>
      <p:sp>
        <p:nvSpPr>
          <p:cNvPr id="16" name="Shape 11"/>
          <p:cNvSpPr/>
          <p:nvPr/>
        </p:nvSpPr>
        <p:spPr>
          <a:xfrm>
            <a:off x="6172200" y="3179911"/>
            <a:ext cx="5207000" cy="1178471"/>
          </a:xfrm>
          <a:prstGeom prst="roundRect">
            <a:avLst>
              <a:gd name="adj" fmla="val 12932"/>
            </a:avLst>
          </a:prstGeom>
          <a:solidFill>
            <a:srgbClr val="3A2D21"/>
          </a:solidFill>
          <a:ln/>
        </p:spPr>
      </p:sp>
      <p:pic>
        <p:nvPicPr>
          <p:cNvPr id="17" name="Image 3" descr="Clock">    </p:cNvPr>
          <p:cNvPicPr>
            <a:picLocks noChangeAspect="1"/>
          </p:cNvPicPr>
          <p:nvPr/>
        </p:nvPicPr>
        <p:blipFill>
          <a:blip r:embed="rId4"/>
          <a:srcRect l="0" r="0" t="0" b="0"/>
          <a:stretch/>
        </p:blipFill>
        <p:spPr>
          <a:xfrm>
            <a:off x="6375400" y="3357711"/>
            <a:ext cx="355600" cy="355600"/>
          </a:xfrm>
          <a:prstGeom prst="rect">
            <a:avLst/>
          </a:prstGeom>
        </p:spPr>
      </p:pic>
      <p:sp>
        <p:nvSpPr>
          <p:cNvPr id="18" name="Text 12"/>
          <p:cNvSpPr/>
          <p:nvPr/>
        </p:nvSpPr>
        <p:spPr>
          <a:xfrm>
            <a:off x="6883400" y="3357711"/>
            <a:ext cx="4421378"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F2C14E"/>
                </a:solidFill>
                <a:latin typeface="Nunito Sans" pitchFamily="34" charset="0"/>
                <a:ea typeface="Nunito Sans" pitchFamily="34" charset="-122"/>
                <a:cs typeface="Nunito Sans" pitchFamily="34" charset="-120"/>
              </a:rPr>
              <a:t>O tempo dele é curto</a:t>
            </a:r>
            <a:endParaRPr lang="en-US" sz="1800" dirty="0"/>
          </a:p>
        </p:txBody>
      </p:sp>
      <p:sp>
        <p:nvSpPr>
          <p:cNvPr id="19" name="Text 13"/>
          <p:cNvSpPr/>
          <p:nvPr/>
        </p:nvSpPr>
        <p:spPr>
          <a:xfrm>
            <a:off x="6883400" y="3682802"/>
            <a:ext cx="4421378"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D9CBB0"/>
                </a:solidFill>
                <a:latin typeface="Nunito Sans" pitchFamily="34" charset="0"/>
                <a:ea typeface="Nunito Sans" pitchFamily="34" charset="-122"/>
                <a:cs typeface="Nunito Sans" pitchFamily="34" charset="-120"/>
              </a:rPr>
              <a:t>A fúria do inimigo é sinal de derrota, não de força.</a:t>
            </a:r>
            <a:endParaRPr lang="en-US" sz="1400" dirty="0"/>
          </a:p>
        </p:txBody>
      </p:sp>
      <p:sp>
        <p:nvSpPr>
          <p:cNvPr id="20" name="Text 14"/>
          <p:cNvSpPr/>
          <p:nvPr/>
        </p:nvSpPr>
        <p:spPr>
          <a:xfrm>
            <a:off x="812800" y="4612382"/>
            <a:ext cx="10883392" cy="345430"/>
          </a:xfrm>
          <a:prstGeom prst="rect">
            <a:avLst/>
          </a:prstGeom>
          <a:noFill/>
          <a:ln/>
        </p:spPr>
        <p:txBody>
          <a:bodyPr wrap="square" lIns="0" tIns="0" rIns="0" bIns="0" rtlCol="0" anchor="t">
            <a:normAutofit/>
          </a:bodyPr>
          <a:lstStyle/>
          <a:p>
            <a:pPr algn="l" indent="0" marL="0">
              <a:lnSpc>
                <a:spcPts val="2520"/>
              </a:lnSpc>
              <a:buNone/>
            </a:pPr>
            <a:r>
              <a:rPr lang="en-US" sz="1800" dirty="0">
                <a:solidFill>
                  <a:srgbClr val="F6EFE2"/>
                </a:solidFill>
                <a:latin typeface="Domine" pitchFamily="18" charset="0"/>
                <a:ea typeface="Domine" pitchFamily="18" charset="-122"/>
                <a:cs typeface="Domine" pitchFamily="18" charset="-120"/>
              </a:rPr>
              <a:t>“Sujeitai-vos a Deus, mas resisti ao Diabo, e ele fugirá de vós.” </a:t>
            </a:r>
            <a:r>
              <a:rPr lang="en-US" sz="1800" dirty="0">
                <a:solidFill>
                  <a:srgbClr val="E8C677"/>
                </a:solidFill>
                <a:latin typeface="Domine" pitchFamily="18" charset="0"/>
                <a:ea typeface="Domine" pitchFamily="18" charset="-122"/>
                <a:cs typeface="Domine" pitchFamily="18" charset="-120"/>
              </a:rPr>
              <a:t>Tiago 4.7</a:t>
            </a:r>
            <a:endParaRPr lang="en-US" sz="1800" dirty="0"/>
          </a:p>
        </p:txBody>
      </p:sp>
      <p:sp>
        <p:nvSpPr>
          <p:cNvPr id="21" name="Text 15"/>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BFAE8E"/>
                </a:solidFill>
                <a:latin typeface="Nunito Sans" pitchFamily="34" charset="0"/>
                <a:ea typeface="Nunito Sans" pitchFamily="34" charset="-122"/>
                <a:cs typeface="Nunito Sans" pitchFamily="34" charset="-120"/>
              </a:rPr>
              <a:t>Apocalipse 12.7-12 · 15</a:t>
            </a:r>
            <a:endParaRPr lang="en-US" sz="1200" dirty="0"/>
          </a:p>
        </p:txBody>
      </p:sp>
    </p:spTree>
  </p:cSld>
  <p:clrMapOvr>
    <a:masterClrMapping/>
  </p:clrMapOvr>
</p:sld>
</file>

<file path=ppt/theme/theme1.xml><?xml version="1.0" encoding="utf-8"?>
<a:theme xmlns:a="http://schemas.openxmlformats.org/drawingml/2006/main" name="A guerra no céu">
  <a:themeElements>
    <a:clrScheme name="A guerra no céu">
      <a:dk1>
        <a:srgbClr val="2B2118"/>
      </a:dk1>
      <a:lt1>
        <a:srgbClr val="F6EFE2"/>
      </a:lt1>
      <a:dk2>
        <a:srgbClr val="3F362C"/>
      </a:dk2>
      <a:lt2>
        <a:srgbClr val="C3BCB0"/>
      </a:lt2>
      <a:accent1>
        <a:srgbClr val="2F4A6D"/>
      </a:accent1>
      <a:accent2>
        <a:srgbClr val="D9CBB0"/>
      </a:accent2>
      <a:accent3>
        <a:srgbClr val="F2C14E"/>
      </a:accent3>
      <a:accent4>
        <a:srgbClr val="8A5D17"/>
      </a:accent4>
      <a:accent5>
        <a:srgbClr val="A23B2A"/>
      </a:accent5>
      <a:accent6>
        <a:srgbClr val="E8C677"/>
      </a:accent6>
      <a:hlink>
        <a:srgbClr val="0563C1"/>
      </a:hlink>
      <a:folHlink>
        <a:srgbClr val="954F72"/>
      </a:folHlink>
    </a:clrScheme>
    <a:fontScheme name="A guerra no céu">
      <a:majorFont>
        <a:latin typeface="Domin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Nunito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guerra no céu</dc:title>
  <dc:subject/>
  <dc:description>The font files embedded in this presentation (stored inside it under ppt/fonts/) are files Google Fonts served when the presentation was exported, unpacked from WOFF2 to TrueType and wrapped as Embedded OpenType, the form PowerPoint reads. A file that named another cut of its family, unless it reserves that name, was also changed where it could be, so that PowerPoint matches it to this presentation’s text: its family and style names and the weight and style it declares were rewritten, and any digital signature, which no longer matched, was removed. Google Fonts serves each family in parts, one file per range of characters, so these may not be a family’s complete files. Each family’s copyright lines and license follow, and each family stays under its own license; if you pass this file on, keep these notices with it.
Nunito Sans
Copyright 2016 The Nunito Sans Project Authors (https://github.com/Fonthausen/NunitoSans)
This Font Software is licensed under the SIL Open Font License, Version 1.1.
This license is copied below, and is also available with a FAQ at:
http://scripts.sil.org/OFL
-----------------------------------------------------------
SIL OPEN FONT LICENSE Version 1.1 - 26 February 2007
-----------------------------------------------------------
PREAMBLE
The goals of the Open Font License (OFL) are to stimulate worldwide
development of collaborative font projects, to support the font creation
efforts of academic and linguistic communities, and to provide a free and
open framework in which fonts may be shared and improved in partnership
with others.
The OFL allows the licensed fonts to be used, studied, modified and
redistributed freely as long as they are not sold by themselves. The
fonts, including any derivative works, can be bundled, embedded,
redistributed and/or sold with any software provided that any reserved
names are not used by derivative works. The fonts and derivatives,
however, cannot be released under any other type of license. The
requirement for fonts to remain under this license does not apply
to any document created using the fonts or their derivatives.
DEFINITIONS
"Font Software" refers to the set of files released by the Copyright
Holder(s) under this license and clearly marked as such. This may
include source files, build scripts and documentation.
"Reserved Font Name" refers to any names specified as such after the
copyright statement(s).
"Original Version" refers to the collection of Font Software components as
distributed by the Copyright Holder(s).
"Modified Version" refers to any derivative made by adding to, deleting,
or substituting -- in part or in whole -- any of the components of the
Original Version, by changing formats or by porting the Font Software to a
new environment.
"Author" refers to any designer, engineer, programmer, technical
writer or other person who contributed to the Font Software.
PERMISSION &amp; CONDITIONS
Permission is hereby granted, free of charge, to any person obtaining
a copy of the Font Software, to use, study, copy, merge, embed, modify,
redistribute, and sell modified and unmodified copies of the Font
Software, subject to the following conditions:
1) Neither the Font Software nor any of its individual components,
in Original or Modified Versions, may be sold by itself.
2) Original or Modified Versions of the Font Software may be bundled,
redistributed and/or sold with any software, provided that each copy
contains the above copyright notice and this license. These can be
included either as stand-alone text files, human-readable headers or
in the appropriate machine-readable metadata fields within text or
binary files as long as those fields can be easily viewed by the user.
3) No Modified Version of the Font Software may use the Reserved Font
Name(s) unless explicit written permission is granted by the corresponding
Copyright Holder. This restriction only applies to the primary font name as
presented to the users.
4) The name(s) of the Copyright Holder(s) or the Author(s) of the Font
Software shall not be used to promote, endorse or advertise any
Modified Version, except to acknowledge the contribution(s) of the
Copyright Holder(s) and the Author(s) or with their explicit written
permission.
5) The Font Software, modified or unmodified, in part or in whole,
must be distributed entirely under this license, and must not be
distributed under any other license. The requirement for fonts to
remain under this license does not apply to any document created
using the Font Software.
TERMINATION
This license becomes null and void if any of the above conditions are
not met.
DISCLAIMER
THE FONT SOFTWARE IS PROVIDED "AS IS", WITHOUT WARRANTY OF ANY KIND,
EXPRESS OR IMPLIED, INCLUDING BUT NOT LIMITED TO ANY WARRANTIES OF
MERCHANTABILITY, FITNESS FOR A PARTICULAR PURPOSE AND NONINFRINGEMENT
OF COPYRIGHT, PATENT, TRADEMARK, OR OTHER RIGHT. IN NO EVENT SHALL THE
COPYRIGHT HOLDER BE LIABLE FOR ANY CLAIM, DAMAGES OR OTHER LIABILITY,
INCLUDING ANY GENERAL, SPECIAL, INDIRECT, INCIDENTAL, OR CONSEQUENTIAL
DAMAGES, WHETHER IN AN ACTION OF CONTRACT, TORT OR OTHERWISE, ARISING
FROM, OUT OF THE USE OR INABILITY TO USE THE FONT SOFTWARE OR FROM
OTHER DEALINGS IN THE FONT SOFTWARE.
</dc:description>
  <dc:creator/>
  <cp:lastModifiedBy/>
  <cp:revision>1</cp:revision>
  <dcterms:created xsi:type="dcterms:W3CDTF">2026-10-29T11:59:23Z</dcterms:created>
  <dcterms:modified xsi:type="dcterms:W3CDTF">2026-10-29T11:59:23Z</dcterms:modified>
</cp:coreProperties>
</file>