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Boas-vindas. Hoje vamos olhar para Apocalipse 11.1-13, duas cenas ligadas: João mede o templo (v. 1-2) e o ministério, a morte e a ressurreição das duas testemunhas (v. 3-13). A mensagem central das duas cenas é uma só: o povo de Deus pertence a Ele e está debaixo da sua proteção, mas não escapa do sofrimento. Ele vence passando pelo sofrimento, como o seu Senhor. Sugestão: leia o texto inteiro em voz alta antes de começar.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de entrar no capítulo 11, é bom saber onde estamos. As trombetas são juízos de Deus sobre a terra. Entre a sexta e a sétima trombeta, há uma pausa (10.1 a 11.13). Nessa pausa, Deus não fala do mundo, e sim da igreja. No capítulo 10, João come um pequeno rolo: doce na boca e amargo no estômago. O comentário explica: a igreja vai sofrer muito (o amargo), mas vai sair vitoriosa (o doce). As duas cenas de hoje mostram justamente isso: proteção e sofrimento, derrota aparente e vitória verdadeira.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João recebe um caniço semelhante a uma vara. O comentário explica que era um bambu leve, oco e reto, usado para medir, com cerca de três metros. O texto usa o "passivo divino": "foi-me dado". Quem dá é Deus (e Cristo, que agem juntos no livro). É a segunda vez que João faz um gesto profético como os profetas antigos (a primeira foi comer o livrinho em 10.8-10). Aqui ele imita Ezequiel 40, onde um homem com uma vara de medir mede o templo. Ele deve medir três coisas: o santuário, o altar e as pessoas que adoram 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que medir? Em Ezequiel 40 a 42, a medição do templo indica posse e proteção: Deus está com o seu povo, e o povo pertence a Ele. Em Zacarias 2, um homem mede Jerusalém para mostrar que Deus a protege. O comentário mostra quatro leituras possíveis da medição e conclui que a ênfase está na preservação espiritual dos santos diante da perseguição. Isso combina com o selo na testa em 7.3,4 e com a promessa à igreja de Filadélfia em 3.10: "eu te guardarei da hora da provação".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Há quem leia este templo como um templo literal reconstruído em Jerusalém no fim dos tempos. O comentário observa que, em todo o Apocalipse, a palavra usada para templo (naós) indica o templo celestial, por isso é difícil vê-lo como um prédio na terra. A figura é a igreja: principalmente os santos do período final, e também a igreja de todas as épocas. O Novo Testamento chama a igreja de templo várias vezes (1Co 3.16,17; 2Co 6.16; Ef 2.19-22; 1Pe 2.5). Os "adoradores" são os crentes individuais. Ao serem medidos, são identificados como propriedade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Ponto importante para a igreja: o que significa a proteção de Deus aqui? Pelo próprio Apocalipse sabemos que muitos serão martirizados (6.9-11) e que a besta poderá "pelejar contra os santos e vencê-los" (13.7). Então a proteção não é contra danos físicos, mas espirituais. Em Ezequiel, a medição protegia o templo da idolatria; aqui, Deus guarda o seu povo da contaminação dos ídolos (um problema real nas igrejas de Apocalipse 2 e 3). A vitória final aparece em 21.15: um anjo mede a Nova Jerusalém inteira, e lá não há mais pátio de fora, porque a perseguição acabou.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João recebe uma ordem forte: "deixa de fora" o pátio externo, literalmente "lança fora", não o meças. No templo de Herodes, os gentios só podiam entrar no pátio de fora. Mas o comentário lembra que todo o templo era solo sagrado e pertencia a Deus. Por isso, o pátio de fora também simboliza o povo de Deus, agora entregue às nações por um tempo determinado. A "cidade santa" também é o povo de Deus. A palavra "pisar" descreve um exército vitorioso que atropela uma cidade conquistada: maltratar, abusar. A mão de Deus está sobre os seus, mas Ele os entrega nas mãos dos pecadores por certo tempo, como fez com Cristo (Mc 9.31). Ligação com o livrinho do cap. 10: o doce é a proteção (v. 1), o amargo é o sofrimento (v. 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"quarenta e dois meses" (também em 13.5) são uma das três formas de falar dos três anos e meio de Daniel: 42 meses, 1.260 dias (meses de 30 dias) e "um tempo, tempos e metade de um tempo" (12.14). O número lembra a fome de três anos e meio no tempo de Elias (Lc 4.25; Tg 5.17) e as 42 paradas de Israel no deserto (Nm 33). Por isso simboliza tempo de tribulação. O comentário entende que se refere principalmente ao período final, chamado de grande tribulação, e também lembra que é um tempo limitado, debaixo do controle de Deus: "se aqueles dias não fossem abreviados, ninguém seria salvo" (Mt 24.22). É ao mesmo tempo um tempo de perseguição e de cuidado de Deus (12.6,14). Observação para o líder: existem outras leituras (há quem veja aqui toda a era da igreja), e o comentário cita essa posição com respeito.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é uma das passagens mais discutidas do Apocalipse. Ao longo da história, houve muitas sugestões: Enoque e Elias (a maioria dos pais da igreja), Pedro e Paulo, e outras. Muitos estudiosos entendem as testemunhas como símbolo da igreja que testemunha, e o comentário apresenta boas razões para isso: os dois candelabros lembram as igrejas (1.20), o mundo inteiro as vê, e o tempo é o mesmo da igreja em 11.2. Mas o autor não acha que precisamos escolher. Como a besta parece ser um indivíduo (o Anticristo), as testemunhas provavelmente também são dois profetas reais do fim, que virão "no espírito e no poder" de Moisés e Elias, como João Batista veio no espírito de Elias (Lc 1.17). Ao mesmo tempo, representam a igreja fiel. São duas porque a Lei pedia duas testemunhas (Dt 17.6; 19.15): é um testemunho que comprova a culpa do mundo diante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pano de saco era roupa de luto pelo pecado e de arrependimento (Jonas 3: os ninivitas se vestiram de saco e se converteram). As testemunhas se parecem com Elias e João Batista, que chamavam o povo ao arrependimento. Ou seja: no tempo final, elas (e a igreja) não vão se esconder; vão pregar com coragem e chamar as nações ao arrependimento. As oliveiras e o candelabro vêm de Zacarias 4. Lá, as duas oliveiras eram Josué (o sacerdote) e Zorobabel (o governador), e a mensagem era: "não por força nem por poder, mas pelo meu Espírito". As testemunhas são como reis e sacerdotes de Deus (Ap 1.6), sustentadas pelo Espírito Santo. Elas "estão diante do Senhor da terra": Ele cuida delas e está no controle.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versículos 5 e 6 reencenam os ministérios de Elias e Moisés. O fogo lembra 2Reis 1, quando Elias fez descer fogo sobre os soldados do rei Acazias. Mas aqui o fogo sai da "boca" das testemunhas: o comentário entende que é principalmente a proclamação da Palavra de Deus em tom de condenação (Jr 5.14: "farei das minhas palavras fogo"), como a espada que sai da boca de Jesus (1.16). Fechar o céu lembra a seca de Elias (1Rs 17–18), que a tradição contava como três anos e meio (Lc 4.25; Tg 5.17). Transformar a água em sangue e ferir a terra com pragas lembra Moisés no Egito. Assim como as pragas mostraram que os deuses do Egito eram impotentes, essas pragas mostram que só o Senhor controla a natureza. Ponto pastoral: ninguém pode tocar nas testemunhas antes de concluírem o testemunho, como Jesus, cuja "hora ainda não havia chegado" (Jo 7.30).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o testemunho termina, Deus permite que a besta que sobe do abismo (o Anticristo, cap. 13) as ataque, vença e mate, como em Daniel 7.21. Mesmo aqui Deus está no controle: ela só pode porque Deus permite. Não deixar enterrar um morto era um insulto terrível no mundo antigo. A "grande cidade" aqui é ligada a Jerusalém ("onde o Senhor foi crucificado"), e o comentário sugere que Jerusalém e Roma se fundem numa só cidade-símbolo, capital do mal. É "Sodoma" pela rebelião e "Egito" pela opressão do povo de Deus. Ela representa toda cidade que escolhe a besta em vez do Cordeiro. O mundo festeja e troca presentes, como em dias de festa. A ironia: a festa dura três dias e meio, muito pouco perto dos três anos e meio de testemunho. As testemunhas seguem o caminho do seu Senhor: tomar a cruz e segui-lo (Mc 8.34).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de três dias e meio (provável alusão à ressurreição de Jesus no terceiro dia), "um espírito de vida, vindo de Deus, entrou neles". É uma alusão direta a Ezequiel 37.10, o vale de ossos secos: "o espírito entrou neles, e viveram, e se puseram em pé". A expressão tem duplo sentido: o Espírito que dá vida e a nova vida soprada nelas. A alegria dos inimigos vira "grande temor". Então uma forte voz do céu diz: "Subi para cá", e elas sobem numa nuvem à vista dos inimigos. Na Bíblia, a nuvem aparece na ascensão (At 1.9), na volta de Cristo (Ap 1.7) e no arrebatamento (1Ts 4.17). O comentário entende que esta subida é uma vindicação pública e um prenúncio do arrebatamento da igreja, não o arrebatamento em si, que acontece na volta de Cristo. O verbo "ver" usado aqui, no Evangelho de João, muitas vezes prepara a fé, e isso leva ao versículo 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Logo depois, um grande terremoto: a décima parte da cidade cai e sete mil pessoas morrem (mais ou menos um décimo da população de Jerusalém naquela época). Há uma inversão da história de Elias: lá, Deus guardou sete mil que não se dobraram a Baal (1Rs 19.18); aqui, sete mil morrem por sua idolatria. Mas é um juízo parcial, que vem junto com um chamado ao arrependimento. "Os demais ficaram atemorizados e deram glória ao Deus do céu." Alguns estudiosos acham que foi só um reconhecimento forçado, como o de Nabucodonosor. O comentário defende que é arrependimento verdadeiro, porque no Apocalipse "temer a Deus e dar-lhe glória" é a resposta ao evangelho eterno (14.6,7; 15.4; 16.9). Também rejeita a ideia de que todos serão salvos (universalismo): é uma parte das pessoas que se arrepende. Note: foi a ação de Deus ao ressuscitar as testemunhas, e não apenas a morte delas, que produziu essa mudança.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fechar, quatro lições do resumo do comentário. 1) Pertencemos a Deus: assim como o santuário foi medido, a igreja é propriedade dele e está sob a sua proteção espiritual, mesmo quando sofre. 2) Somos testemunhas: as duas testemunhas pregam com coragem, chamando ao arrependimento; essa também é a missão da igreja. 3) Vitória por meio do sofrimento: a morte e a ressurreição das testemunhas seguem o modelo de Cristo. Jesus mandou tomar a cruz (Mc 8.34), Paulo falou da comunhão dos seus sofrimentos (Fp 3.10) e Pedro chamou os crentes a serem participantes dos sofrimentos de Cristo como caminho para a glória (1Pe 4.13). 4) Deus usa o sofrimento: "o sangue dos mártires é a semente da igreja". Deus envia juízos não só para punir, mas para chamar as pessoas a si. A mensagem para os que sofrem hoje: o seu sofrimento, na verdade, é o seu triunfo, e Deus o usará para alcançar pessoas. Sugestão: terminar em oração pela igreja perseguida no mundo.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EDE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203920"/>
            <a:ext cx="5588000" cy="934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2B21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2443361"/>
            <a:ext cx="10566400" cy="3601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203920"/>
            <a:ext cx="5588000" cy="934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2B21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2443361"/>
            <a:ext cx="10566400" cy="3601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B21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099889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E8C6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ESTUDO BÍBLICO · APOCALIPSE 11.1-13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541810"/>
            <a:ext cx="5755640" cy="293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720"/>
              </a:lnSpc>
              <a:buNone/>
            </a:pPr>
            <a:r>
              <a:rPr lang="en-US" sz="5200" b="1" i="0" dirty="0">
                <a:solidFill>
                  <a:srgbClr val="F6EFE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templo medido e as duas testemunhas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812800" y="4676130"/>
            <a:ext cx="5755640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D9C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Deus guarda o seu povo e lhe dá voz, mesmo nos tempos mais difíceis.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800" y="554479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BFA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Escola Bíblica Dominical - Igreja Batista Betel</a:t>
            </a:r>
            <a:endParaRPr lang="en-US" sz="1200" dirty="0"/>
          </a:p>
        </p:txBody>
      </p:sp>
      <p:pic>
        <p:nvPicPr>
          <p:cNvPr id="6" name="Image 0" descr="Um templo iluminado entre duas oliveiras e dois candelabros acesos, sob um céu estrelado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07200" y="1143000"/>
            <a:ext cx="4572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ONDE ESTAMOS NO LIVRO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Uma pausa entre a sexta e a sétima trombeta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849041"/>
            <a:ext cx="3369717" cy="2143671"/>
          </a:xfrm>
          <a:prstGeom prst="roundRect">
            <a:avLst>
              <a:gd name="adj" fmla="val 7109"/>
            </a:avLst>
          </a:prstGeom>
          <a:solidFill>
            <a:srgbClr val="EDE2CC"/>
          </a:solidFill>
          <a:ln/>
        </p:spPr>
      </p:sp>
      <p:pic>
        <p:nvPicPr>
          <p:cNvPr id="5" name="Image 0" descr="Trombeta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862634" y="2052241"/>
            <a:ext cx="1270000" cy="762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42705" y="2890441"/>
            <a:ext cx="170985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6ª trombeta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71550" y="3240931"/>
            <a:ext cx="3052216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Juízos sobre a terra, e as pessoas não se arrependem (9.20,21)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98417" y="1861741"/>
            <a:ext cx="3395166" cy="2118271"/>
          </a:xfrm>
          <a:prstGeom prst="roundRect">
            <a:avLst>
              <a:gd name="adj" fmla="val 6595"/>
            </a:avLst>
          </a:prstGeom>
          <a:solidFill>
            <a:srgbClr val="FBF7EE"/>
          </a:solidFill>
          <a:ln w="25400">
            <a:solidFill>
              <a:srgbClr val="C08A2E"/>
            </a:solidFill>
            <a:prstDash val="solid"/>
          </a:ln>
        </p:spPr>
      </p:sp>
      <p:pic>
        <p:nvPicPr>
          <p:cNvPr id="9" name="Image 1" descr="Um rolo aberto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61000" y="2077641"/>
            <a:ext cx="1270000" cy="762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78859" y="2915841"/>
            <a:ext cx="2834283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 pausa (10.1–11.13)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569866" y="3266331"/>
            <a:ext cx="3052267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Deus mostra qual é o lugar da igreja nos últimos dias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009483" y="1849041"/>
            <a:ext cx="3369717" cy="2143671"/>
          </a:xfrm>
          <a:prstGeom prst="roundRect">
            <a:avLst>
              <a:gd name="adj" fmla="val 7109"/>
            </a:avLst>
          </a:prstGeom>
          <a:solidFill>
            <a:srgbClr val="EDE2CC"/>
          </a:solidFill>
          <a:ln/>
        </p:spPr>
      </p:sp>
      <p:pic>
        <p:nvPicPr>
          <p:cNvPr id="13" name="Image 2" descr="Trombeta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9059317" y="2052241"/>
            <a:ext cx="1270000" cy="7620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852247" y="2890441"/>
            <a:ext cx="1684139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7ª trombeta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8168233" y="3240931"/>
            <a:ext cx="3052216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“O reino do mundo se tornou de nosso Senhor” (11.15)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812800" y="4246711"/>
            <a:ext cx="5181600" cy="812800"/>
          </a:xfrm>
          <a:prstGeom prst="roundRect">
            <a:avLst>
              <a:gd name="adj" fmla="val 18750"/>
            </a:avLst>
          </a:prstGeom>
          <a:solidFill>
            <a:srgbClr val="2B2118"/>
          </a:solidFill>
          <a:ln/>
        </p:spPr>
      </p:sp>
      <p:pic>
        <p:nvPicPr>
          <p:cNvPr id="17" name="Image 3" descr="Gota escura, sabor amargo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41400" y="4424511"/>
            <a:ext cx="355600" cy="4572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549400" y="4521051"/>
            <a:ext cx="2940487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Amargo:</a:t>
            </a:r>
            <a:r>
              <a:rPr lang="en-US" sz="1600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igreja vai sofrer</a:t>
            </a:r>
            <a:endParaRPr lang="en-US" sz="1600" dirty="0"/>
          </a:p>
        </p:txBody>
      </p:sp>
      <p:sp>
        <p:nvSpPr>
          <p:cNvPr id="19" name="Shape 13"/>
          <p:cNvSpPr/>
          <p:nvPr/>
        </p:nvSpPr>
        <p:spPr>
          <a:xfrm>
            <a:off x="6197600" y="4246711"/>
            <a:ext cx="5181600" cy="812800"/>
          </a:xfrm>
          <a:prstGeom prst="roundRect">
            <a:avLst>
              <a:gd name="adj" fmla="val 18750"/>
            </a:avLst>
          </a:prstGeom>
          <a:solidFill>
            <a:srgbClr val="C08A2E"/>
          </a:solidFill>
          <a:ln/>
        </p:spPr>
      </p:sp>
      <p:pic>
        <p:nvPicPr>
          <p:cNvPr id="20" name="Image 4" descr="Gota de mel, sabor doce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426200" y="4424511"/>
            <a:ext cx="355600" cy="4572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934200" y="4521051"/>
            <a:ext cx="2724031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Doce:</a:t>
            </a:r>
            <a:r>
              <a:rPr lang="en-US" sz="16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igreja vai vencer</a:t>
            </a:r>
            <a:endParaRPr lang="en-US" sz="1600" dirty="0"/>
          </a:p>
        </p:txBody>
      </p:sp>
      <p:sp>
        <p:nvSpPr>
          <p:cNvPr id="22" name="Text 1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E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João recebe uma vara de medir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2316361"/>
            <a:ext cx="5755640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“Levanta-te, mede o santuário de Deus, o altar e os que nele adoram.”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89508" y="3134221"/>
            <a:ext cx="5671312" cy="909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7292" indent="-177292">
              <a:lnSpc>
                <a:spcPts val="2320"/>
              </a:lnSpc>
              <a:buSzPct val="100000"/>
              <a:buChar char="•"/>
            </a:pP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 um caniço leve e reto, de uns 3 metros.</a:t>
            </a:r>
            <a:endParaRPr lang="en-US" sz="1600" dirty="0"/>
          </a:p>
          <a:p>
            <a:pPr algn="l" marL="177292" indent="-177292">
              <a:lnSpc>
                <a:spcPts val="2320"/>
              </a:lnSpc>
              <a:buSzPct val="100000"/>
              <a:buChar char="•"/>
            </a:pP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 dá a vara é o próprio Deus.</a:t>
            </a:r>
            <a:endParaRPr lang="en-US" sz="1600" dirty="0"/>
          </a:p>
          <a:p>
            <a:pPr algn="l" marL="177292" indent="-177292">
              <a:lnSpc>
                <a:spcPts val="2320"/>
              </a:lnSpc>
              <a:buSzPct val="100000"/>
              <a:buChar char="•"/>
            </a:pP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João repete um gesto do profeta Ezequiel (Ez 40.3).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800" y="4195911"/>
            <a:ext cx="5588000" cy="452090"/>
          </a:xfrm>
          <a:prstGeom prst="roundRect">
            <a:avLst>
              <a:gd name="adj" fmla="val 50000"/>
            </a:avLst>
          </a:prstGeom>
          <a:solidFill>
            <a:srgbClr val="F6EFE2"/>
          </a:solidFill>
          <a:ln/>
        </p:spPr>
        <p:txBody>
          <a:bodyPr wrap="square" lIns="86194" tIns="35394" rIns="0" bIns="9994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2F4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Três coisas medidas: santuário, altar e adoradores</a:t>
            </a:r>
            <a:endParaRPr lang="en-US" sz="1400" dirty="0"/>
          </a:p>
        </p:txBody>
      </p:sp>
      <p:pic>
        <p:nvPicPr>
          <p:cNvPr id="7" name="Image 0" descr="João, idoso de barba branca, segura um caniço de medir mais alto do que el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SIGNIFICA MEDIR?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Medir é Deus dizer: “Isto é meu, e eu guardo”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2316361"/>
            <a:ext cx="5755640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 profetas, medir mostra que Deus é dono e protetor do seu povo.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12800" y="3134221"/>
            <a:ext cx="5588000" cy="558800"/>
          </a:xfrm>
          <a:prstGeom prst="roundRect">
            <a:avLst>
              <a:gd name="adj" fmla="val 22727"/>
            </a:avLst>
          </a:prstGeom>
          <a:solidFill>
            <a:srgbClr val="EDE2CC"/>
          </a:solidFill>
          <a:ln/>
        </p:spPr>
      </p:sp>
      <p:pic>
        <p:nvPicPr>
          <p:cNvPr id="6" name="Image 0" descr="Hom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90600" y="3261221"/>
            <a:ext cx="304800" cy="304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22400" y="3285034"/>
            <a:ext cx="49784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Ezequiel 40–42:</a:t>
            </a:r>
            <a:r>
              <a:rPr lang="en-US" sz="15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Deus está presente com os seus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812800" y="3794621"/>
            <a:ext cx="5588000" cy="558800"/>
          </a:xfrm>
          <a:prstGeom prst="roundRect">
            <a:avLst>
              <a:gd name="adj" fmla="val 22727"/>
            </a:avLst>
          </a:prstGeom>
          <a:solidFill>
            <a:srgbClr val="EDE2CC"/>
          </a:solidFill>
          <a:ln/>
        </p:spPr>
      </p:sp>
      <p:pic>
        <p:nvPicPr>
          <p:cNvPr id="9" name="Image 1" descr="Lock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90600" y="3921621"/>
            <a:ext cx="304800" cy="3048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22400" y="3945434"/>
            <a:ext cx="4701897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Zacarias 2.1-5:</a:t>
            </a:r>
            <a:r>
              <a:rPr lang="en-US" sz="15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Deus é muro de fogo ao redor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812800" y="4455021"/>
            <a:ext cx="5588000" cy="558800"/>
          </a:xfrm>
          <a:prstGeom prst="roundRect">
            <a:avLst>
              <a:gd name="adj" fmla="val 22727"/>
            </a:avLst>
          </a:prstGeom>
          <a:solidFill>
            <a:srgbClr val="EDE2CC"/>
          </a:solidFill>
          <a:ln/>
        </p:spPr>
      </p:sp>
      <p:pic>
        <p:nvPicPr>
          <p:cNvPr id="12" name="Image 2" descr="Verified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990600" y="4582021"/>
            <a:ext cx="304800" cy="3048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22400" y="4605834"/>
            <a:ext cx="4917281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7.3:</a:t>
            </a:r>
            <a:r>
              <a:rPr lang="en-US" sz="15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os servos de Deus são selados</a:t>
            </a:r>
            <a:endParaRPr lang="en-US" sz="1500" dirty="0"/>
          </a:p>
        </p:txBody>
      </p:sp>
      <p:pic>
        <p:nvPicPr>
          <p:cNvPr id="14" name="Image 3" descr="Um templo dentro de um escudo azul, cercado por uma corda de medir dourada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E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 É O SANTUÁRIO?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santuário é a igreja, o povo que adora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2316361"/>
            <a:ext cx="5755640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Apocalipse, o templo é sempre o templo do céu. Aqui ele é uma figura do povo de Deus.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12800" y="3134221"/>
            <a:ext cx="5588000" cy="1175990"/>
          </a:xfrm>
          <a:prstGeom prst="roundRect">
            <a:avLst>
              <a:gd name="adj" fmla="val 12959"/>
            </a:avLst>
          </a:prstGeom>
          <a:solidFill>
            <a:srgbClr val="F6EFE2"/>
          </a:solidFill>
          <a:ln/>
        </p:spPr>
      </p:sp>
      <p:sp>
        <p:nvSpPr>
          <p:cNvPr id="6" name="Shape 4"/>
          <p:cNvSpPr/>
          <p:nvPr/>
        </p:nvSpPr>
        <p:spPr>
          <a:xfrm>
            <a:off x="812800" y="3134221"/>
            <a:ext cx="5588000" cy="1175990"/>
          </a:xfrm>
          <a:custGeom>
            <a:avLst/>
            <a:gdLst/>
            <a:ahLst/>
            <a:cxnLst/>
            <a:rect l="l" t="t" r="r" b="b"/>
            <a:pathLst>
              <a:path w="5588000" h="1175990">
                <a:moveTo>
                  <a:pt x="152400" y="1175990"/>
                </a:moveTo>
                <a:lnTo>
                  <a:pt x="152400" y="1175990"/>
                </a:lnTo>
                <a:arcTo hR="152400" wR="152400" stAng="5400000" swAng="5400000"/>
                <a:lnTo>
                  <a:pt x="0" y="152400"/>
                </a:lnTo>
                <a:arcTo hR="152400" wR="152400" stAng="10800000" swAng="5400000"/>
                <a:lnTo>
                  <a:pt x="152400" y="0"/>
                </a:lnTo>
                <a:arcTo hR="152400" wR="101600" stAng="16200000" swAng="-5400000"/>
                <a:lnTo>
                  <a:pt x="50800" y="1023590"/>
                </a:lnTo>
                <a:arcTo hR="152400" wR="101600" stAng="10800000" swAng="-5400000"/>
                <a:close/>
              </a:path>
            </a:pathLst>
          </a:custGeom>
          <a:solidFill>
            <a:srgbClr val="C08A2E"/>
          </a:solidFill>
          <a:ln/>
        </p:spPr>
      </p:sp>
      <p:sp>
        <p:nvSpPr>
          <p:cNvPr id="7" name="Text 5"/>
          <p:cNvSpPr/>
          <p:nvPr/>
        </p:nvSpPr>
        <p:spPr>
          <a:xfrm>
            <a:off x="1092200" y="3312021"/>
            <a:ext cx="5232400" cy="614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“Não sabeis que sois santuário de Deus e que o Espírito de Deus habita em vós?”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2200" y="3901281"/>
            <a:ext cx="52324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Coríntios 3.16 · veja também 2Co 6.16; 1Pe 2.5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12800" y="4488011"/>
            <a:ext cx="575564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adoradores medidos são cada crente: </a:t>
            </a:r>
            <a:r>
              <a:rPr lang="en-US" sz="1500" b="1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pertencem a Deus</a:t>
            </a:r>
            <a:r>
              <a:rPr lang="en-US" sz="15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estão debaixo da sua proteção.</a:t>
            </a:r>
            <a:endParaRPr lang="en-US" sz="1500" dirty="0"/>
          </a:p>
        </p:txBody>
      </p:sp>
      <p:pic>
        <p:nvPicPr>
          <p:cNvPr id="10" name="Image 0" descr="Um templo cujas colunas são pessoas de várias cores, sob um frontão dourado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PROTEGIDOS DE QUÊ?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Deus guarda a fé, mesmo quando o corpo sofre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2316361"/>
            <a:ext cx="5755640" cy="98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Muitos crentes serão perseguidos e até mortos (6.9-11; 13.7). A proteção não é contra a dor, é contra perder a alma.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12800" y="3454251"/>
            <a:ext cx="2717800" cy="1064220"/>
          </a:xfrm>
          <a:prstGeom prst="roundRect">
            <a:avLst>
              <a:gd name="adj" fmla="val 11934"/>
            </a:avLst>
          </a:prstGeom>
          <a:solidFill>
            <a:srgbClr val="EDE2CC"/>
          </a:solidFill>
          <a:ln/>
        </p:spPr>
      </p:sp>
      <p:sp>
        <p:nvSpPr>
          <p:cNvPr id="6" name="Text 4"/>
          <p:cNvSpPr/>
          <p:nvPr/>
        </p:nvSpPr>
        <p:spPr>
          <a:xfrm>
            <a:off x="990600" y="3606651"/>
            <a:ext cx="243306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A23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Pode acontecer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90600" y="3886051"/>
            <a:ext cx="2433066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Perseguição, prisão, morte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683000" y="3454251"/>
            <a:ext cx="2717800" cy="1064220"/>
          </a:xfrm>
          <a:prstGeom prst="roundRect">
            <a:avLst>
              <a:gd name="adj" fmla="val 11934"/>
            </a:avLst>
          </a:prstGeom>
          <a:solidFill>
            <a:srgbClr val="2F4A6D"/>
          </a:solidFill>
          <a:ln/>
        </p:spPr>
      </p:sp>
      <p:sp>
        <p:nvSpPr>
          <p:cNvPr id="9" name="Text 7"/>
          <p:cNvSpPr/>
          <p:nvPr/>
        </p:nvSpPr>
        <p:spPr>
          <a:xfrm>
            <a:off x="3860800" y="3606651"/>
            <a:ext cx="243306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2C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vai acontecer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860800" y="3886051"/>
            <a:ext cx="243306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 arrancado das mãos de Deus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800" y="4696271"/>
            <a:ext cx="575564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Deus guarda o seu povo da idolatria e da mentira, e no fim ele vence (21.15).</a:t>
            </a:r>
            <a:endParaRPr lang="en-US" sz="1500" dirty="0"/>
          </a:p>
        </p:txBody>
      </p:sp>
      <p:pic>
        <p:nvPicPr>
          <p:cNvPr id="12" name="Image 0" descr="Uma lamparina acesa sob um abrigo dourado no meio de uma tempestade com chuva e relâmpago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E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11.2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pátio de fora fica sem medir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2316361"/>
            <a:ext cx="5755640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“Foi dado aos gentios. Eles pisarão a cidade santa durante quarenta e dois meses.”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5500" y="3146921"/>
            <a:ext cx="330200" cy="330200"/>
          </a:xfrm>
          <a:prstGeom prst="roundRect">
            <a:avLst>
              <a:gd name="adj" fmla="val 19231"/>
            </a:avLst>
          </a:prstGeom>
          <a:solidFill>
            <a:srgbClr val="E8C677"/>
          </a:solidFill>
          <a:ln w="25400">
            <a:solidFill>
              <a:srgbClr val="2F4A6D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1320800" y="3183434"/>
            <a:ext cx="364670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Dentro:</a:t>
            </a:r>
            <a:r>
              <a:rPr lang="en-US" sz="15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igreja guardada por Deus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5500" y="3604121"/>
            <a:ext cx="330200" cy="330200"/>
          </a:xfrm>
          <a:prstGeom prst="roundRect">
            <a:avLst>
              <a:gd name="adj" fmla="val 19231"/>
            </a:avLst>
          </a:prstGeom>
          <a:solidFill>
            <a:srgbClr val="D8C9A8"/>
          </a:solidFill>
          <a:ln w="25400">
            <a:solidFill>
              <a:srgbClr val="8A6B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20800" y="3640634"/>
            <a:ext cx="4409063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Fora:</a:t>
            </a:r>
            <a:r>
              <a:rPr lang="en-US" sz="15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mesma igreja, pisada pelas nações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12800" y="4124821"/>
            <a:ext cx="575564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“Pisar” é a imagem de um exército que invade e maltrata uma cidade. O sofrimento é real, mas tem prazo.</a:t>
            </a:r>
            <a:endParaRPr lang="en-US" sz="1500" dirty="0"/>
          </a:p>
        </p:txBody>
      </p:sp>
      <p:pic>
        <p:nvPicPr>
          <p:cNvPr id="10" name="Image 0" descr="Planta do templo vista de cima: o santuário dourado medido por uma linha tracejada, e o pátio de fora marcado por pegada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F4A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F2C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TEMPO COM PRAZO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F6EFE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Três maneiras de dizer o mesmo tempo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849041"/>
            <a:ext cx="3386634" cy="1386780"/>
          </a:xfrm>
          <a:prstGeom prst="roundRect">
            <a:avLst>
              <a:gd name="adj" fmla="val 10989"/>
            </a:avLst>
          </a:prstGeom>
          <a:solidFill>
            <a:srgbClr val="3E5C82"/>
          </a:solidFill>
          <a:ln/>
        </p:spPr>
      </p:sp>
      <p:sp>
        <p:nvSpPr>
          <p:cNvPr id="5" name="Text 3"/>
          <p:cNvSpPr/>
          <p:nvPr/>
        </p:nvSpPr>
        <p:spPr>
          <a:xfrm>
            <a:off x="2039451" y="2052241"/>
            <a:ext cx="933331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F2C14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1780848" y="2748161"/>
            <a:ext cx="145053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(11.2)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402634" y="1849041"/>
            <a:ext cx="3386683" cy="1386780"/>
          </a:xfrm>
          <a:prstGeom prst="roundRect">
            <a:avLst>
              <a:gd name="adj" fmla="val 10989"/>
            </a:avLst>
          </a:prstGeom>
          <a:solidFill>
            <a:srgbClr val="3E5C82"/>
          </a:solidFill>
          <a:ln/>
        </p:spPr>
      </p:sp>
      <p:sp>
        <p:nvSpPr>
          <p:cNvPr id="8" name="Text 6"/>
          <p:cNvSpPr/>
          <p:nvPr/>
        </p:nvSpPr>
        <p:spPr>
          <a:xfrm>
            <a:off x="5074216" y="2052241"/>
            <a:ext cx="2043470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F2C14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1.260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5506353" y="2748161"/>
            <a:ext cx="1179195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 (11.3)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992517" y="1849041"/>
            <a:ext cx="3386683" cy="1386780"/>
          </a:xfrm>
          <a:prstGeom prst="roundRect">
            <a:avLst>
              <a:gd name="adj" fmla="val 10989"/>
            </a:avLst>
          </a:prstGeom>
          <a:solidFill>
            <a:srgbClr val="3E5C82"/>
          </a:solidFill>
          <a:ln/>
        </p:spPr>
      </p:sp>
      <p:sp>
        <p:nvSpPr>
          <p:cNvPr id="11" name="Text 9"/>
          <p:cNvSpPr/>
          <p:nvPr/>
        </p:nvSpPr>
        <p:spPr>
          <a:xfrm>
            <a:off x="8972709" y="2052241"/>
            <a:ext cx="1426250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F2C14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 ½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8649156" y="2748161"/>
            <a:ext cx="207335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anos (Daniel 7.25)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2800" y="3874691"/>
            <a:ext cx="9130538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E3EA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Bíblia, esse número lembra tempos de aperto: a seca no tempo de Elias e a caminhada no deserto.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12800" y="4580731"/>
            <a:ext cx="9130538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um tempo curto, com começo e fim, e quem segura o relógio é Deus</a:t>
            </a:r>
            <a:r>
              <a:rPr lang="en-US" sz="1700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(Mt 24.22).</a:t>
            </a:r>
            <a:endParaRPr lang="en-US" sz="1700" dirty="0"/>
          </a:p>
        </p:txBody>
      </p:sp>
      <p:pic>
        <p:nvPicPr>
          <p:cNvPr id="15" name="Image 0" descr="Ampulheta com areia dourada escorrendo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982200" y="3489821"/>
            <a:ext cx="1397000" cy="17780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BFD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11.3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Quem são as duas testemunhas?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316361"/>
            <a:ext cx="5588000" cy="1084511"/>
          </a:xfrm>
          <a:prstGeom prst="roundRect">
            <a:avLst>
              <a:gd name="adj" fmla="val 11710"/>
            </a:avLst>
          </a:prstGeom>
          <a:solidFill>
            <a:srgbClr val="EDE2CC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2468761"/>
            <a:ext cx="533704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F4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Duas pessoas reais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16000" y="2750691"/>
            <a:ext cx="533704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Dois profetas do fim dos tempos, no espírito e no poder de Moisés e Elias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12800" y="3502471"/>
            <a:ext cx="5588000" cy="835620"/>
          </a:xfrm>
          <a:prstGeom prst="roundRect">
            <a:avLst>
              <a:gd name="adj" fmla="val 15198"/>
            </a:avLst>
          </a:prstGeom>
          <a:solidFill>
            <a:srgbClr val="EDE2CC"/>
          </a:solidFill>
          <a:ln/>
        </p:spPr>
      </p:sp>
      <p:sp>
        <p:nvSpPr>
          <p:cNvPr id="8" name="Text 6"/>
          <p:cNvSpPr/>
          <p:nvPr/>
        </p:nvSpPr>
        <p:spPr>
          <a:xfrm>
            <a:off x="1016000" y="3654871"/>
            <a:ext cx="533704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F4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retrato da igreja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16000" y="3936802"/>
            <a:ext cx="533704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igreja que dá testemunho de Cristo no mundo inteiro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2800" y="4439692"/>
            <a:ext cx="5588000" cy="835620"/>
          </a:xfrm>
          <a:prstGeom prst="roundRect">
            <a:avLst>
              <a:gd name="adj" fmla="val 15198"/>
            </a:avLst>
          </a:prstGeom>
          <a:solidFill>
            <a:srgbClr val="2F4A6D"/>
          </a:solidFill>
          <a:ln/>
        </p:spPr>
      </p:sp>
      <p:sp>
        <p:nvSpPr>
          <p:cNvPr id="11" name="Text 9"/>
          <p:cNvSpPr/>
          <p:nvPr/>
        </p:nvSpPr>
        <p:spPr>
          <a:xfrm>
            <a:off x="1016000" y="4592092"/>
            <a:ext cx="533704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2C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comentário: as duas coisas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16000" y="4874022"/>
            <a:ext cx="533704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Dois profetas que também representam a igreja fiel</a:t>
            </a:r>
            <a:endParaRPr lang="en-US" sz="1400" dirty="0"/>
          </a:p>
        </p:txBody>
      </p:sp>
      <p:pic>
        <p:nvPicPr>
          <p:cNvPr id="13" name="Image 0" descr="Duas testemunhas vestidas de pano de saco, uma com um cajado e a outra com a mão levantada, diante das muralhas de uma cidad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E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11.3,4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Pano de saco, oliveiras e candelabros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2316361"/>
            <a:ext cx="575564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7A5C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Vestidas de pano de saco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800" y="2598291"/>
            <a:ext cx="575564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Roupa de luto e arrependimento, como Elias e João Batista. Elas chamam o mundo a voltar para Deus.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12800" y="3258691"/>
            <a:ext cx="575564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6B7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Duas oliveiras e dois candelabros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12800" y="3540621"/>
            <a:ext cx="575564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Imagem de Zacarias 4. A oliveira dá o azeite, e o azeite mantém a luz acesa.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12800" y="4251821"/>
            <a:ext cx="5588000" cy="820390"/>
          </a:xfrm>
          <a:prstGeom prst="roundRect">
            <a:avLst>
              <a:gd name="adj" fmla="val 18577"/>
            </a:avLst>
          </a:prstGeom>
          <a:solidFill>
            <a:srgbClr val="F6EFE2"/>
          </a:solidFill>
          <a:ln/>
        </p:spPr>
      </p:sp>
      <p:sp>
        <p:nvSpPr>
          <p:cNvPr id="9" name="Shape 7"/>
          <p:cNvSpPr/>
          <p:nvPr/>
        </p:nvSpPr>
        <p:spPr>
          <a:xfrm>
            <a:off x="812800" y="4251821"/>
            <a:ext cx="5588000" cy="820390"/>
          </a:xfrm>
          <a:custGeom>
            <a:avLst/>
            <a:gdLst/>
            <a:ahLst/>
            <a:cxnLst/>
            <a:rect l="l" t="t" r="r" b="b"/>
            <a:pathLst>
              <a:path w="5588000" h="820390">
                <a:moveTo>
                  <a:pt x="152400" y="820390"/>
                </a:moveTo>
                <a:lnTo>
                  <a:pt x="152400" y="820390"/>
                </a:lnTo>
                <a:arcTo hR="152400" wR="152400" stAng="5400000" swAng="5400000"/>
                <a:lnTo>
                  <a:pt x="0" y="152400"/>
                </a:lnTo>
                <a:arcTo hR="152400" wR="152400" stAng="10800000" swAng="5400000"/>
                <a:lnTo>
                  <a:pt x="152400" y="0"/>
                </a:lnTo>
                <a:arcTo hR="152400" wR="101600" stAng="16200000" swAng="-5400000"/>
                <a:lnTo>
                  <a:pt x="50800" y="667990"/>
                </a:lnTo>
                <a:arcTo hR="152400" wR="101600" stAng="10800000" swAng="-5400000"/>
                <a:close/>
              </a:path>
            </a:pathLst>
          </a:custGeom>
          <a:solidFill>
            <a:srgbClr val="6B7A3A"/>
          </a:solidFill>
          <a:ln/>
        </p:spPr>
      </p:sp>
      <p:sp>
        <p:nvSpPr>
          <p:cNvPr id="10" name="Text 8"/>
          <p:cNvSpPr/>
          <p:nvPr/>
        </p:nvSpPr>
        <p:spPr>
          <a:xfrm>
            <a:off x="1066800" y="4404221"/>
            <a:ext cx="528472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“Não por força nem por poder, mas pelo meu Espírito.”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66800" y="4688681"/>
            <a:ext cx="528472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6B7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Zacarias 4.6</a:t>
            </a:r>
            <a:endParaRPr lang="en-US" sz="1300" dirty="0"/>
          </a:p>
        </p:txBody>
      </p:sp>
      <p:pic>
        <p:nvPicPr>
          <p:cNvPr id="12" name="Image 0" descr="Duas oliveiras derramam azeite dourado em dois candelabros aceso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11.5,6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Poder como o de Elias e Moisés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798241"/>
            <a:ext cx="1088339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Ninguém consegue calar as testemunhas antes de terminarem a missão. Deus as guarda até a hora certa.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12800" y="2303661"/>
            <a:ext cx="2508250" cy="2166590"/>
          </a:xfrm>
          <a:prstGeom prst="roundRect">
            <a:avLst>
              <a:gd name="adj" fmla="val 7034"/>
            </a:avLst>
          </a:prstGeom>
          <a:solidFill>
            <a:srgbClr val="EDE2CC"/>
          </a:solidFill>
          <a:ln/>
        </p:spPr>
      </p:sp>
      <p:pic>
        <p:nvPicPr>
          <p:cNvPr id="6" name="Image 0" descr="Bíblia aberta com fogo saindo dela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95425" y="2481461"/>
            <a:ext cx="1143000" cy="9525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74445" y="3510161"/>
            <a:ext cx="158496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Fogo da boca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58310" y="3830191"/>
            <a:ext cx="2217229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Palavra de Deus que anuncia juízo (Jr 5.14)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498850" y="2303661"/>
            <a:ext cx="2508250" cy="2166590"/>
          </a:xfrm>
          <a:prstGeom prst="roundRect">
            <a:avLst>
              <a:gd name="adj" fmla="val 7034"/>
            </a:avLst>
          </a:prstGeom>
          <a:solidFill>
            <a:srgbClr val="EDE2CC"/>
          </a:solidFill>
          <a:ln/>
        </p:spPr>
      </p:sp>
      <p:pic>
        <p:nvPicPr>
          <p:cNvPr id="10" name="Image 1" descr="Sol forte, nuvem sem chuva e chão rachado pela seca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181475" y="2481461"/>
            <a:ext cx="1143000" cy="9525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021336" y="3510161"/>
            <a:ext cx="146327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Céu fechado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3644360" y="3830191"/>
            <a:ext cx="2217229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chuva, como no tempo de Elias (1Rs 17)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184900" y="2303661"/>
            <a:ext cx="2508250" cy="2166590"/>
          </a:xfrm>
          <a:prstGeom prst="roundRect">
            <a:avLst>
              <a:gd name="adj" fmla="val 7034"/>
            </a:avLst>
          </a:prstGeom>
          <a:solidFill>
            <a:srgbClr val="EDE2CC"/>
          </a:solidFill>
          <a:ln/>
        </p:spPr>
      </p:sp>
      <p:pic>
        <p:nvPicPr>
          <p:cNvPr id="14" name="Image 2" descr="Águas de um rio transformadas em sangue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867525" y="2481461"/>
            <a:ext cx="1143000" cy="9525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95621" y="3510161"/>
            <a:ext cx="208680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Águas em sangue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6330410" y="3830191"/>
            <a:ext cx="2217229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a primeira praga do Egito (Êx 7.20)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8870950" y="2303661"/>
            <a:ext cx="2508250" cy="2166590"/>
          </a:xfrm>
          <a:prstGeom prst="roundRect">
            <a:avLst>
              <a:gd name="adj" fmla="val 7034"/>
            </a:avLst>
          </a:prstGeom>
          <a:solidFill>
            <a:srgbClr val="EDE2CC"/>
          </a:solidFill>
          <a:ln/>
        </p:spPr>
      </p:sp>
      <p:pic>
        <p:nvPicPr>
          <p:cNvPr id="18" name="Image 3" descr="Uma rã, lembrando as pragas do Egito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553575" y="2481461"/>
            <a:ext cx="1143000" cy="9525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036903" y="3510161"/>
            <a:ext cx="2176343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tipo de praga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9016460" y="3830191"/>
            <a:ext cx="2217229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Mostram que os ídolos não têm poder algum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E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11.7-10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Mortas na praça, e o mundo faz festa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89508" y="2316361"/>
            <a:ext cx="5671312" cy="2087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7292" indent="-177292">
              <a:lnSpc>
                <a:spcPts val="2320"/>
              </a:lnSpc>
              <a:buSzPct val="100000"/>
              <a:buChar char="•"/>
            </a:pP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Só depois de </a:t>
            </a:r>
            <a:r>
              <a:rPr lang="en-US" sz="1600" b="1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terminarem o testemunho</a:t>
            </a: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 besta tem permissão para matá-las.</a:t>
            </a:r>
            <a:endParaRPr lang="en-US" sz="1600" dirty="0"/>
          </a:p>
          <a:p>
            <a:pPr algn="l" marL="177292" indent="-177292">
              <a:lnSpc>
                <a:spcPts val="2320"/>
              </a:lnSpc>
              <a:buSzPct val="100000"/>
              <a:buChar char="•"/>
            </a:pP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corpos ficam na praça, sem enterro: uma grande humilhação.</a:t>
            </a:r>
            <a:endParaRPr lang="en-US" sz="1600" dirty="0"/>
          </a:p>
          <a:p>
            <a:pPr algn="l" marL="177292" indent="-177292">
              <a:lnSpc>
                <a:spcPts val="2320"/>
              </a:lnSpc>
              <a:buSzPct val="100000"/>
              <a:buChar char="•"/>
            </a:pP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cidade é chamada de </a:t>
            </a:r>
            <a:r>
              <a:rPr lang="en-US" sz="1600" b="1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Sodoma e Egito</a:t>
            </a: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“onde também o seu Senhor foi crucificado”.</a:t>
            </a:r>
            <a:endParaRPr lang="en-US" sz="1600" dirty="0"/>
          </a:p>
          <a:p>
            <a:pPr algn="l" marL="177292" indent="-177292">
              <a:lnSpc>
                <a:spcPts val="2320"/>
              </a:lnSpc>
              <a:buSzPct val="100000"/>
              <a:buChar char="•"/>
            </a:pP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mundo comemora e troca presentes.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800" y="4556571"/>
            <a:ext cx="5588000" cy="469900"/>
          </a:xfrm>
          <a:prstGeom prst="roundRect">
            <a:avLst>
              <a:gd name="adj" fmla="val 50000"/>
            </a:avLst>
          </a:prstGeom>
          <a:solidFill>
            <a:srgbClr val="F6EFE2"/>
          </a:solidFill>
          <a:ln/>
        </p:spPr>
        <p:txBody>
          <a:bodyPr wrap="square" lIns="83585" tIns="32785" rIns="0" bIns="7385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F4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 a festa dura só três dias e meio</a:t>
            </a:r>
            <a:endParaRPr lang="en-US" sz="1500" dirty="0"/>
          </a:p>
        </p:txBody>
      </p:sp>
      <p:pic>
        <p:nvPicPr>
          <p:cNvPr id="6" name="Image 0" descr="À noite, numa praça da cidade, dois corpos estendidos enquanto pessoas comemoram com presentes; ao fundo, uma cruz num mont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11.11,12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Deus dá vida e chama: “Subi para cá”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316361"/>
            <a:ext cx="5588000" cy="558800"/>
          </a:xfrm>
          <a:prstGeom prst="roundRect">
            <a:avLst>
              <a:gd name="adj" fmla="val 22727"/>
            </a:avLst>
          </a:prstGeom>
          <a:solidFill>
            <a:srgbClr val="EDE2CC"/>
          </a:solidFill>
          <a:ln/>
        </p:spPr>
      </p:sp>
      <p:pic>
        <p:nvPicPr>
          <p:cNvPr id="5" name="Image 0" descr="Lightni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90600" y="2443361"/>
            <a:ext cx="304800" cy="30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22400" y="2467173"/>
            <a:ext cx="49784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Espírito de vida:</a:t>
            </a:r>
            <a:r>
              <a:rPr lang="en-US" sz="15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como os ossos secos de Ezequiel 37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12800" y="2976761"/>
            <a:ext cx="5588000" cy="558800"/>
          </a:xfrm>
          <a:prstGeom prst="roundRect">
            <a:avLst>
              <a:gd name="adj" fmla="val 22727"/>
            </a:avLst>
          </a:prstGeom>
          <a:solidFill>
            <a:srgbClr val="EDE2CC"/>
          </a:solidFill>
          <a:ln/>
        </p:spPr>
      </p:sp>
      <p:pic>
        <p:nvPicPr>
          <p:cNvPr id="8" name="Image 1" descr="Cloud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90600" y="3103761"/>
            <a:ext cx="304800" cy="3048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22400" y="3127573"/>
            <a:ext cx="49784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Sobem numa nuvem,</a:t>
            </a:r>
            <a:r>
              <a:rPr lang="en-US" sz="15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como Jesus na ascensão (At 1.9)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812800" y="3637161"/>
            <a:ext cx="5588000" cy="558800"/>
          </a:xfrm>
          <a:prstGeom prst="roundRect">
            <a:avLst>
              <a:gd name="adj" fmla="val 22727"/>
            </a:avLst>
          </a:prstGeom>
          <a:solidFill>
            <a:srgbClr val="EDE2CC"/>
          </a:solidFill>
          <a:ln/>
        </p:spPr>
      </p:sp>
      <p:pic>
        <p:nvPicPr>
          <p:cNvPr id="11" name="Image 2" descr="Search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990600" y="3764161"/>
            <a:ext cx="304800" cy="3048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422400" y="3787973"/>
            <a:ext cx="49784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inimigos veem</a:t>
            </a:r>
            <a:r>
              <a:rPr lang="en-US" sz="15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são tomados de grande temor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812800" y="4373761"/>
            <a:ext cx="575564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festa vira espanto: quem parecia derrotado é </a:t>
            </a:r>
            <a:r>
              <a:rPr lang="en-US" sz="1500" b="1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vindicado por Deus</a:t>
            </a:r>
            <a:r>
              <a:rPr lang="en-US" sz="15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pic>
        <p:nvPicPr>
          <p:cNvPr id="14" name="Image 3" descr="As duas testemunhas, de pé sobre uma nuvem, sobem ao céu envoltas em raios de luz, enquanto pessoas pequenas olham lá de baixo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DE2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8A5D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11.13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03920"/>
            <a:ext cx="5755640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Um terremoto, e muitos dão glória a Deus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316361"/>
            <a:ext cx="1761034" cy="1183580"/>
          </a:xfrm>
          <a:prstGeom prst="roundRect">
            <a:avLst>
              <a:gd name="adj" fmla="val 10730"/>
            </a:avLst>
          </a:prstGeom>
          <a:solidFill>
            <a:srgbClr val="F6EFE2"/>
          </a:solidFill>
          <a:ln/>
        </p:spPr>
      </p:sp>
      <p:sp>
        <p:nvSpPr>
          <p:cNvPr id="5" name="Text 3"/>
          <p:cNvSpPr/>
          <p:nvPr/>
        </p:nvSpPr>
        <p:spPr>
          <a:xfrm>
            <a:off x="1234093" y="2468761"/>
            <a:ext cx="91844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A23B2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1/10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54432" y="2885281"/>
            <a:ext cx="1277719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 cidade caiu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726234" y="2316361"/>
            <a:ext cx="1761083" cy="1183580"/>
          </a:xfrm>
          <a:prstGeom prst="roundRect">
            <a:avLst>
              <a:gd name="adj" fmla="val 10730"/>
            </a:avLst>
          </a:prstGeom>
          <a:solidFill>
            <a:srgbClr val="F6EFE2"/>
          </a:solidFill>
          <a:ln/>
        </p:spPr>
      </p:sp>
      <p:sp>
        <p:nvSpPr>
          <p:cNvPr id="8" name="Text 6"/>
          <p:cNvSpPr/>
          <p:nvPr/>
        </p:nvSpPr>
        <p:spPr>
          <a:xfrm>
            <a:off x="3068766" y="2468761"/>
            <a:ext cx="107596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A23B2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 mil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3177471" y="2885281"/>
            <a:ext cx="85856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morreram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639717" y="2316361"/>
            <a:ext cx="1761083" cy="1183580"/>
          </a:xfrm>
          <a:prstGeom prst="roundRect">
            <a:avLst>
              <a:gd name="adj" fmla="val 10730"/>
            </a:avLst>
          </a:prstGeom>
          <a:solidFill>
            <a:srgbClr val="2F4A6D"/>
          </a:solidFill>
          <a:ln/>
        </p:spPr>
      </p:sp>
      <p:sp>
        <p:nvSpPr>
          <p:cNvPr id="11" name="Text 9"/>
          <p:cNvSpPr/>
          <p:nvPr/>
        </p:nvSpPr>
        <p:spPr>
          <a:xfrm>
            <a:off x="4825444" y="2468761"/>
            <a:ext cx="138957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F2C14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Glória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766717" y="2885281"/>
            <a:ext cx="1507083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F6EF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demais se voltam a Deus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12800" y="3677741"/>
            <a:ext cx="5755640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o </a:t>
            </a:r>
            <a:r>
              <a:rPr lang="en-US" sz="1600" b="1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único momento do Apocalipse</a:t>
            </a:r>
            <a:r>
              <a:rPr lang="en-US" sz="1600" dirty="0">
                <a:solidFill>
                  <a:srgbClr val="4A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em que os habitantes da terra se convertem. O texto nos dá a entender que é arrependimento verdadeiro.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2800" y="4708922"/>
            <a:ext cx="5588000" cy="469900"/>
          </a:xfrm>
          <a:prstGeom prst="roundRect">
            <a:avLst>
              <a:gd name="adj" fmla="val 50000"/>
            </a:avLst>
          </a:prstGeom>
          <a:solidFill>
            <a:srgbClr val="F6EFE2"/>
          </a:solidFill>
          <a:ln/>
        </p:spPr>
        <p:txBody>
          <a:bodyPr wrap="square" lIns="83585" tIns="32785" rIns="0" bIns="7385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F4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juízo também é um chamado à conversão</a:t>
            </a:r>
            <a:endParaRPr lang="en-US" sz="1500" dirty="0"/>
          </a:p>
        </p:txBody>
      </p:sp>
      <p:pic>
        <p:nvPicPr>
          <p:cNvPr id="15" name="Image 0" descr="Uma cidade com o chão rachado por um terremoto e um prédio desabado; à frente, pessoas de braços levantados olham para a luz do céu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807200" y="812800"/>
            <a:ext cx="4572000" cy="45720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A6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B21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E8C6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A NOSSA VIDA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2772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F6EFE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que este texto ensina à igreja hoje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849041"/>
            <a:ext cx="5207000" cy="1178471"/>
          </a:xfrm>
          <a:prstGeom prst="roundRect">
            <a:avLst>
              <a:gd name="adj" fmla="val 12932"/>
            </a:avLst>
          </a:prstGeom>
          <a:solidFill>
            <a:srgbClr val="3A2D21"/>
          </a:solidFill>
          <a:ln/>
        </p:spPr>
      </p:sp>
      <p:pic>
        <p:nvPicPr>
          <p:cNvPr id="5" name="Image 0" descr="Verified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16000" y="2026841"/>
            <a:ext cx="355600" cy="355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24000" y="2026841"/>
            <a:ext cx="442137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2C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Somos de Deus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524000" y="2351931"/>
            <a:ext cx="442137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D9C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Fomos medidos e selados. Nada nos arranca das mãos dele.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72200" y="1849041"/>
            <a:ext cx="5207000" cy="1178471"/>
          </a:xfrm>
          <a:prstGeom prst="roundRect">
            <a:avLst>
              <a:gd name="adj" fmla="val 12932"/>
            </a:avLst>
          </a:prstGeom>
          <a:solidFill>
            <a:srgbClr val="3A2D21"/>
          </a:solidFill>
          <a:ln/>
        </p:spPr>
      </p:sp>
      <p:pic>
        <p:nvPicPr>
          <p:cNvPr id="9" name="Image 1" descr="Cha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375400" y="2026841"/>
            <a:ext cx="355600" cy="3556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83400" y="2026841"/>
            <a:ext cx="442137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2C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Somos testemunhas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6883400" y="2351931"/>
            <a:ext cx="442137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D9C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igreja não se esconde: anuncia a Palavra com coragem.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12800" y="3179911"/>
            <a:ext cx="5207000" cy="1178471"/>
          </a:xfrm>
          <a:prstGeom prst="roundRect">
            <a:avLst>
              <a:gd name="adj" fmla="val 12932"/>
            </a:avLst>
          </a:prstGeom>
          <a:solidFill>
            <a:srgbClr val="3A2D21"/>
          </a:solidFill>
          <a:ln/>
        </p:spPr>
      </p:sp>
      <p:pic>
        <p:nvPicPr>
          <p:cNvPr id="13" name="Image 2" descr="Star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1016000" y="3357711"/>
            <a:ext cx="355600" cy="3556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24000" y="3357711"/>
            <a:ext cx="442137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2C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Vitória pelo sofrimento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1524000" y="3682802"/>
            <a:ext cx="4421378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D9C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Seguimos o caminho de Jesus: cruz primeiro, depois a glória.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6172200" y="3179911"/>
            <a:ext cx="5207000" cy="1178471"/>
          </a:xfrm>
          <a:prstGeom prst="roundRect">
            <a:avLst>
              <a:gd name="adj" fmla="val 12932"/>
            </a:avLst>
          </a:prstGeom>
          <a:solidFill>
            <a:srgbClr val="3A2D21"/>
          </a:solidFill>
          <a:ln/>
        </p:spPr>
      </p:sp>
      <p:pic>
        <p:nvPicPr>
          <p:cNvPr id="17" name="Image 3" descr="Users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375400" y="3357711"/>
            <a:ext cx="355600" cy="3556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83400" y="3357711"/>
            <a:ext cx="4421378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2C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Deus usa a nossa dor</a:t>
            </a:r>
            <a:endParaRPr lang="en-US" sz="1800" dirty="0"/>
          </a:p>
        </p:txBody>
      </p:sp>
      <p:sp>
        <p:nvSpPr>
          <p:cNvPr id="19" name="Text 13"/>
          <p:cNvSpPr/>
          <p:nvPr/>
        </p:nvSpPr>
        <p:spPr>
          <a:xfrm>
            <a:off x="6883400" y="3682802"/>
            <a:ext cx="44213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D9C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sofrimento fiel da igreja leva pessoas a Cristo.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812800" y="4612382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6EFE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“Eles o venceram pelo sangue do Cordeiro e pela palavra do seu testemunho.” </a:t>
            </a:r>
            <a:r>
              <a:rPr lang="en-US" sz="1800" dirty="0">
                <a:solidFill>
                  <a:srgbClr val="E8C67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Apocalipse 12.11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BFA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Apocalipse 11.1-13 · 15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 templo medido e as duas testemunhas">
  <a:themeElements>
    <a:clrScheme name="O templo medido e as duas testemunhas">
      <a:dk1>
        <a:srgbClr val="4A3B2C"/>
      </a:dk1>
      <a:lt1>
        <a:srgbClr val="EDE2CC"/>
      </a:lt1>
      <a:dk2>
        <a:srgbClr val="736554"/>
      </a:dk2>
      <a:lt2>
        <a:srgbClr val="DDD1BC"/>
      </a:lt2>
      <a:accent1>
        <a:srgbClr val="8A5D17"/>
      </a:accent1>
      <a:accent2>
        <a:srgbClr val="F2C14E"/>
      </a:accent2>
      <a:accent3>
        <a:srgbClr val="2F4A6D"/>
      </a:accent3>
      <a:accent4>
        <a:srgbClr val="D9CBB0"/>
      </a:accent4>
      <a:accent5>
        <a:srgbClr val="3E5C82"/>
      </a:accent5>
      <a:accent6>
        <a:srgbClr val="E8C677"/>
      </a:accent6>
      <a:hlink>
        <a:srgbClr val="0563C1"/>
      </a:hlink>
      <a:folHlink>
        <a:srgbClr val="954F72"/>
      </a:folHlink>
    </a:clrScheme>
    <a:fontScheme name="O templo medido e as duas testemunhas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templo medido e as duas testemunhas</dc:title>
  <dc:subject/>
  <dc:creator/>
  <cp:lastModifiedBy/>
  <cp:revision>1</cp:revision>
  <dcterms:created xsi:type="dcterms:W3CDTF">2026-10-10T04:47:57Z</dcterms:created>
  <dcterms:modified xsi:type="dcterms:W3CDTF">2026-10-10T04:47:57Z</dcterms:modified>
</cp:coreProperties>
</file>